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30"/>
  </p:notesMasterIdLst>
  <p:sldIdLst>
    <p:sldId id="259" r:id="rId5"/>
    <p:sldId id="264" r:id="rId6"/>
    <p:sldId id="268" r:id="rId7"/>
    <p:sldId id="277" r:id="rId8"/>
    <p:sldId id="278" r:id="rId9"/>
    <p:sldId id="279" r:id="rId10"/>
    <p:sldId id="280" r:id="rId11"/>
    <p:sldId id="281" r:id="rId12"/>
    <p:sldId id="284" r:id="rId13"/>
    <p:sldId id="286" r:id="rId14"/>
    <p:sldId id="293" r:id="rId15"/>
    <p:sldId id="276" r:id="rId16"/>
    <p:sldId id="258" r:id="rId17"/>
    <p:sldId id="260" r:id="rId18"/>
    <p:sldId id="261" r:id="rId19"/>
    <p:sldId id="262" r:id="rId20"/>
    <p:sldId id="263" r:id="rId21"/>
    <p:sldId id="297" r:id="rId22"/>
    <p:sldId id="295" r:id="rId23"/>
    <p:sldId id="298" r:id="rId24"/>
    <p:sldId id="299" r:id="rId25"/>
    <p:sldId id="296" r:id="rId26"/>
    <p:sldId id="301" r:id="rId27"/>
    <p:sldId id="300"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showGuides="1">
      <p:cViewPr varScale="1">
        <p:scale>
          <a:sx n="90" d="100"/>
          <a:sy n="90" d="100"/>
        </p:scale>
        <p:origin x="398" y="82"/>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FFD448-7038-4FCE-BC1E-8D7131902337}" type="datetimeFigureOut">
              <a:rPr lang="en-US" smtClean="0"/>
              <a:t>12/25/2024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32CBCB-39EF-4895-ACCC-A26F29067BC8}" type="slidenum">
              <a:rPr lang="en-US" smtClean="0"/>
              <a:t>‹#›</a:t>
            </a:fld>
            <a:endParaRPr lang="en-US"/>
          </a:p>
        </p:txBody>
      </p:sp>
    </p:spTree>
    <p:extLst>
      <p:ext uri="{BB962C8B-B14F-4D97-AF65-F5344CB8AC3E}">
        <p14:creationId xmlns:p14="http://schemas.microsoft.com/office/powerpoint/2010/main" val="2672548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F59DC3-E434-4F68-B04E-76F5BA38A0B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9796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32CBCB-39EF-4895-ACCC-A26F29067BC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41544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2CBCB-39EF-4895-ACCC-A26F29067BC8}" type="slidenum">
              <a:rPr lang="en-US" smtClean="0"/>
              <a:t>13</a:t>
            </a:fld>
            <a:endParaRPr lang="en-US"/>
          </a:p>
        </p:txBody>
      </p:sp>
    </p:spTree>
    <p:extLst>
      <p:ext uri="{BB962C8B-B14F-4D97-AF65-F5344CB8AC3E}">
        <p14:creationId xmlns:p14="http://schemas.microsoft.com/office/powerpoint/2010/main" val="371726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2CBCB-39EF-4895-ACCC-A26F29067BC8}" type="slidenum">
              <a:rPr lang="en-US" smtClean="0"/>
              <a:t>15</a:t>
            </a:fld>
            <a:endParaRPr lang="en-US"/>
          </a:p>
        </p:txBody>
      </p:sp>
    </p:spTree>
    <p:extLst>
      <p:ext uri="{BB962C8B-B14F-4D97-AF65-F5344CB8AC3E}">
        <p14:creationId xmlns:p14="http://schemas.microsoft.com/office/powerpoint/2010/main" val="2238387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8780F8-6530-4677-B2F2-49DC125CEA26}" type="datetime1">
              <a:rPr lang="en-US" smtClean="0"/>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65E091-C3D4-4EEF-993C-4BB65AE8C5F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373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E4B42D-9821-495F-9559-13BFD39B3968}" type="datetime1">
              <a:rPr lang="en-US" smtClean="0"/>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65E091-C3D4-4EEF-993C-4BB65AE8C5FE}" type="slidenum">
              <a:rPr lang="en-US" smtClean="0"/>
              <a:t>‹#›</a:t>
            </a:fld>
            <a:endParaRPr lang="en-US"/>
          </a:p>
        </p:txBody>
      </p:sp>
    </p:spTree>
    <p:extLst>
      <p:ext uri="{BB962C8B-B14F-4D97-AF65-F5344CB8AC3E}">
        <p14:creationId xmlns:p14="http://schemas.microsoft.com/office/powerpoint/2010/main" val="2333332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B34481-DD2F-4027-B4C3-9773B8534CB5}" type="datetime1">
              <a:rPr lang="en-US" smtClean="0"/>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65E091-C3D4-4EEF-993C-4BB65AE8C5FE}" type="slidenum">
              <a:rPr lang="en-US" smtClean="0"/>
              <a:t>‹#›</a:t>
            </a:fld>
            <a:endParaRPr lang="en-US"/>
          </a:p>
        </p:txBody>
      </p:sp>
    </p:spTree>
    <p:extLst>
      <p:ext uri="{BB962C8B-B14F-4D97-AF65-F5344CB8AC3E}">
        <p14:creationId xmlns:p14="http://schemas.microsoft.com/office/powerpoint/2010/main" val="1092954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56A04D-BD1D-4F88-8E76-6A2EED29ACAF}" type="datetime1">
              <a:rPr lang="en-US" smtClean="0"/>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65E091-C3D4-4EEF-993C-4BB65AE8C5FE}" type="slidenum">
              <a:rPr lang="en-US" smtClean="0"/>
              <a:t>‹#›</a:t>
            </a:fld>
            <a:endParaRPr lang="en-US"/>
          </a:p>
        </p:txBody>
      </p:sp>
    </p:spTree>
    <p:extLst>
      <p:ext uri="{BB962C8B-B14F-4D97-AF65-F5344CB8AC3E}">
        <p14:creationId xmlns:p14="http://schemas.microsoft.com/office/powerpoint/2010/main" val="2721521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75CFB4-0AD4-4BA7-A535-98CBC1E649DD}" type="datetime1">
              <a:rPr lang="en-US" smtClean="0"/>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65E091-C3D4-4EEF-993C-4BB65AE8C5F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575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08565F-907D-4643-A84F-10DEFFC40EC5}" type="datetime1">
              <a:rPr lang="en-US" smtClean="0"/>
              <a:t>12/25/2024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65E091-C3D4-4EEF-993C-4BB65AE8C5FE}" type="slidenum">
              <a:rPr lang="en-US" smtClean="0"/>
              <a:t>‹#›</a:t>
            </a:fld>
            <a:endParaRPr lang="en-US"/>
          </a:p>
        </p:txBody>
      </p:sp>
    </p:spTree>
    <p:extLst>
      <p:ext uri="{BB962C8B-B14F-4D97-AF65-F5344CB8AC3E}">
        <p14:creationId xmlns:p14="http://schemas.microsoft.com/office/powerpoint/2010/main" val="828505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1A5BCF-7940-4FB8-A763-B69DB556FFE2}" type="datetime1">
              <a:rPr lang="en-US" smtClean="0"/>
              <a:t>12/25/2024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65E091-C3D4-4EEF-993C-4BB65AE8C5FE}" type="slidenum">
              <a:rPr lang="en-US" smtClean="0"/>
              <a:t>‹#›</a:t>
            </a:fld>
            <a:endParaRPr lang="en-US"/>
          </a:p>
        </p:txBody>
      </p:sp>
    </p:spTree>
    <p:extLst>
      <p:ext uri="{BB962C8B-B14F-4D97-AF65-F5344CB8AC3E}">
        <p14:creationId xmlns:p14="http://schemas.microsoft.com/office/powerpoint/2010/main" val="285821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5E55FC-6DA9-4458-B0EC-92C14CC68F3D}" type="datetime1">
              <a:rPr lang="en-US" smtClean="0"/>
              <a:t>12/25/2024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65E091-C3D4-4EEF-993C-4BB65AE8C5FE}" type="slidenum">
              <a:rPr lang="en-US" smtClean="0"/>
              <a:t>‹#›</a:t>
            </a:fld>
            <a:endParaRPr lang="en-US"/>
          </a:p>
        </p:txBody>
      </p:sp>
    </p:spTree>
    <p:extLst>
      <p:ext uri="{BB962C8B-B14F-4D97-AF65-F5344CB8AC3E}">
        <p14:creationId xmlns:p14="http://schemas.microsoft.com/office/powerpoint/2010/main" val="2567991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027A616-0974-437C-A654-D1FDEB22AC72}" type="datetime1">
              <a:rPr lang="en-US" smtClean="0"/>
              <a:t>12/25/2024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065E091-C3D4-4EEF-993C-4BB65AE8C5FE}" type="slidenum">
              <a:rPr lang="en-US" smtClean="0"/>
              <a:t>‹#›</a:t>
            </a:fld>
            <a:endParaRPr lang="en-US"/>
          </a:p>
        </p:txBody>
      </p:sp>
    </p:spTree>
    <p:extLst>
      <p:ext uri="{BB962C8B-B14F-4D97-AF65-F5344CB8AC3E}">
        <p14:creationId xmlns:p14="http://schemas.microsoft.com/office/powerpoint/2010/main" val="1741361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EB9144A-DFA3-45C8-B3C9-9ABFFFDB5FBE}" type="datetime1">
              <a:rPr lang="en-US" smtClean="0"/>
              <a:t>12/25/2024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065E091-C3D4-4EEF-993C-4BB65AE8C5FE}" type="slidenum">
              <a:rPr lang="en-US" smtClean="0"/>
              <a:t>‹#›</a:t>
            </a:fld>
            <a:endParaRPr lang="en-US"/>
          </a:p>
        </p:txBody>
      </p:sp>
    </p:spTree>
    <p:extLst>
      <p:ext uri="{BB962C8B-B14F-4D97-AF65-F5344CB8AC3E}">
        <p14:creationId xmlns:p14="http://schemas.microsoft.com/office/powerpoint/2010/main" val="3665154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023198-946D-416B-BD7A-5F137FFDBEA8}" type="datetime1">
              <a:rPr lang="en-US" smtClean="0"/>
              <a:t>12/25/2024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65E091-C3D4-4EEF-993C-4BB65AE8C5FE}" type="slidenum">
              <a:rPr lang="en-US" smtClean="0"/>
              <a:t>‹#›</a:t>
            </a:fld>
            <a:endParaRPr lang="en-US"/>
          </a:p>
        </p:txBody>
      </p:sp>
    </p:spTree>
    <p:extLst>
      <p:ext uri="{BB962C8B-B14F-4D97-AF65-F5344CB8AC3E}">
        <p14:creationId xmlns:p14="http://schemas.microsoft.com/office/powerpoint/2010/main" val="2996175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7FB688E-57B2-4A3F-AD1D-044F79264F63}" type="datetime1">
              <a:rPr lang="en-US" smtClean="0"/>
              <a:t>12/25/2024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065E091-C3D4-4EEF-993C-4BB65AE8C5F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2662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 name="Straight Connector 22">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C33BF9DD-8A45-4EEE-B231-0A14D322E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E3BDBB-2D06-8565-ADD2-3E7E593521D7}"/>
              </a:ext>
            </a:extLst>
          </p:cNvPr>
          <p:cNvSpPr>
            <a:spLocks noGrp="1"/>
          </p:cNvSpPr>
          <p:nvPr>
            <p:ph type="ctrTitle"/>
          </p:nvPr>
        </p:nvSpPr>
        <p:spPr>
          <a:xfrm>
            <a:off x="4974771" y="634946"/>
            <a:ext cx="6574972" cy="1450757"/>
          </a:xfrm>
        </p:spPr>
        <p:txBody>
          <a:bodyPr vert="horz" lIns="91440" tIns="45720" rIns="91440" bIns="45720" rtlCol="0" anchor="b">
            <a:normAutofit/>
          </a:bodyPr>
          <a:lstStyle/>
          <a:p>
            <a:r>
              <a:rPr lang="en-US" sz="4800" b="1" dirty="0">
                <a:solidFill>
                  <a:schemeClr val="tx1">
                    <a:lumMod val="75000"/>
                    <a:lumOff val="25000"/>
                  </a:schemeClr>
                </a:solidFill>
              </a:rPr>
              <a:t>Turn-Based RPG</a:t>
            </a:r>
          </a:p>
        </p:txBody>
      </p:sp>
      <p:pic>
        <p:nvPicPr>
          <p:cNvPr id="4" name="Picture 3" descr="A cartoon of a knight&#10;&#10;Description automatically generated">
            <a:extLst>
              <a:ext uri="{FF2B5EF4-FFF2-40B4-BE49-F238E27FC236}">
                <a16:creationId xmlns:a16="http://schemas.microsoft.com/office/drawing/2014/main" id="{A07ADE11-6660-E0BC-629D-279EA29D6C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99" y="1032222"/>
            <a:ext cx="4001315" cy="4530123"/>
          </a:xfrm>
          <a:prstGeom prst="rect">
            <a:avLst/>
          </a:prstGeom>
        </p:spPr>
      </p:pic>
      <p:cxnSp>
        <p:nvCxnSpPr>
          <p:cNvPr id="27" name="Straight Connector 26">
            <a:extLst>
              <a:ext uri="{FF2B5EF4-FFF2-40B4-BE49-F238E27FC236}">
                <a16:creationId xmlns:a16="http://schemas.microsoft.com/office/drawing/2014/main" id="{9020DCC9-F851-4562-BB20-1AB3C51BF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E23E920A-3B9E-094D-D549-B0437CEF06FA}"/>
              </a:ext>
            </a:extLst>
          </p:cNvPr>
          <p:cNvSpPr>
            <a:spLocks noGrp="1"/>
          </p:cNvSpPr>
          <p:nvPr>
            <p:ph type="subTitle" idx="1"/>
          </p:nvPr>
        </p:nvSpPr>
        <p:spPr>
          <a:xfrm>
            <a:off x="4974769" y="2198914"/>
            <a:ext cx="6574973" cy="3670180"/>
          </a:xfrm>
        </p:spPr>
        <p:txBody>
          <a:bodyPr vert="horz" lIns="0" tIns="45720" rIns="0" bIns="45720" rtlCol="0">
            <a:normAutofit/>
          </a:bodyPr>
          <a:lstStyle/>
          <a:p>
            <a:r>
              <a:rPr lang="en-US" u="sng" dirty="0">
                <a:solidFill>
                  <a:schemeClr val="tx1">
                    <a:lumMod val="75000"/>
                    <a:lumOff val="25000"/>
                  </a:schemeClr>
                </a:solidFill>
                <a:latin typeface="+mn-lt"/>
              </a:rPr>
              <a:t>Group 7</a:t>
            </a:r>
          </a:p>
          <a:p>
            <a:r>
              <a:rPr lang="en-US" dirty="0" err="1">
                <a:solidFill>
                  <a:schemeClr val="tx1">
                    <a:lumMod val="75000"/>
                    <a:lumOff val="25000"/>
                  </a:schemeClr>
                </a:solidFill>
                <a:latin typeface="+mn-lt"/>
              </a:rPr>
              <a:t>Nguyễn</a:t>
            </a:r>
            <a:r>
              <a:rPr lang="en-US" dirty="0">
                <a:solidFill>
                  <a:schemeClr val="tx1">
                    <a:lumMod val="75000"/>
                    <a:lumOff val="25000"/>
                  </a:schemeClr>
                </a:solidFill>
                <a:latin typeface="+mn-lt"/>
              </a:rPr>
              <a:t> </a:t>
            </a:r>
            <a:r>
              <a:rPr lang="en-US" dirty="0" err="1">
                <a:solidFill>
                  <a:schemeClr val="tx1">
                    <a:lumMod val="75000"/>
                    <a:lumOff val="25000"/>
                  </a:schemeClr>
                </a:solidFill>
                <a:latin typeface="+mn-lt"/>
              </a:rPr>
              <a:t>trí</a:t>
            </a:r>
            <a:r>
              <a:rPr lang="en-US" dirty="0">
                <a:solidFill>
                  <a:schemeClr val="tx1">
                    <a:lumMod val="75000"/>
                    <a:lumOff val="25000"/>
                  </a:schemeClr>
                </a:solidFill>
                <a:latin typeface="+mn-lt"/>
              </a:rPr>
              <a:t> Nam- 20226093</a:t>
            </a:r>
          </a:p>
          <a:p>
            <a:r>
              <a:rPr lang="en-US" dirty="0" err="1">
                <a:solidFill>
                  <a:schemeClr val="tx1">
                    <a:lumMod val="75000"/>
                    <a:lumOff val="25000"/>
                  </a:schemeClr>
                </a:solidFill>
                <a:latin typeface="+mn-lt"/>
              </a:rPr>
              <a:t>Nguyễn</a:t>
            </a:r>
            <a:r>
              <a:rPr lang="en-US" dirty="0">
                <a:solidFill>
                  <a:schemeClr val="tx1">
                    <a:lumMod val="75000"/>
                    <a:lumOff val="25000"/>
                  </a:schemeClr>
                </a:solidFill>
                <a:latin typeface="+mn-lt"/>
              </a:rPr>
              <a:t> </a:t>
            </a:r>
            <a:r>
              <a:rPr lang="en-US" dirty="0" err="1">
                <a:solidFill>
                  <a:schemeClr val="tx1">
                    <a:lumMod val="75000"/>
                    <a:lumOff val="25000"/>
                  </a:schemeClr>
                </a:solidFill>
                <a:latin typeface="+mn-lt"/>
              </a:rPr>
              <a:t>lưu</a:t>
            </a:r>
            <a:r>
              <a:rPr lang="en-US" dirty="0">
                <a:solidFill>
                  <a:schemeClr val="tx1">
                    <a:lumMod val="75000"/>
                    <a:lumOff val="25000"/>
                  </a:schemeClr>
                </a:solidFill>
                <a:latin typeface="+mn-lt"/>
              </a:rPr>
              <a:t> </a:t>
            </a:r>
            <a:r>
              <a:rPr lang="en-US" dirty="0" err="1">
                <a:solidFill>
                  <a:schemeClr val="tx1">
                    <a:lumMod val="75000"/>
                    <a:lumOff val="25000"/>
                  </a:schemeClr>
                </a:solidFill>
                <a:latin typeface="+mn-lt"/>
              </a:rPr>
              <a:t>tùng</a:t>
            </a:r>
            <a:r>
              <a:rPr lang="en-US" dirty="0">
                <a:solidFill>
                  <a:schemeClr val="tx1">
                    <a:lumMod val="75000"/>
                    <a:lumOff val="25000"/>
                  </a:schemeClr>
                </a:solidFill>
                <a:latin typeface="+mn-lt"/>
              </a:rPr>
              <a:t> </a:t>
            </a:r>
            <a:r>
              <a:rPr lang="en-US" dirty="0" err="1">
                <a:solidFill>
                  <a:schemeClr val="tx1">
                    <a:lumMod val="75000"/>
                    <a:lumOff val="25000"/>
                  </a:schemeClr>
                </a:solidFill>
                <a:latin typeface="+mn-lt"/>
              </a:rPr>
              <a:t>quân</a:t>
            </a:r>
            <a:r>
              <a:rPr lang="en-US" dirty="0">
                <a:solidFill>
                  <a:schemeClr val="tx1">
                    <a:lumMod val="75000"/>
                    <a:lumOff val="25000"/>
                  </a:schemeClr>
                </a:solidFill>
                <a:latin typeface="+mn-lt"/>
              </a:rPr>
              <a:t>- 20225757</a:t>
            </a:r>
          </a:p>
          <a:p>
            <a:endParaRPr lang="en-US" dirty="0">
              <a:solidFill>
                <a:schemeClr val="tx1">
                  <a:lumMod val="75000"/>
                  <a:lumOff val="25000"/>
                </a:schemeClr>
              </a:solidFill>
              <a:latin typeface="+mn-lt"/>
            </a:endParaRPr>
          </a:p>
        </p:txBody>
      </p:sp>
      <p:sp>
        <p:nvSpPr>
          <p:cNvPr id="29" name="Rectangle 28">
            <a:extLst>
              <a:ext uri="{FF2B5EF4-FFF2-40B4-BE49-F238E27FC236}">
                <a16:creationId xmlns:a16="http://schemas.microsoft.com/office/drawing/2014/main" id="{D5FBCAC9-BD8B-4F3B-AD74-EF37D421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9556C5A8-AD7E-4CE7-87BE-9EA3B5E1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A0A1A1B6-0706-CC52-3337-8B3EBC2F5D6A}"/>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C431B1-DB02-4087-A807-76E720B6C9F2}"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865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A6CEF-5320-36CE-7D86-AD5B8C1684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266632-02C1-76DD-8C58-734879820534}"/>
              </a:ext>
            </a:extLst>
          </p:cNvPr>
          <p:cNvSpPr>
            <a:spLocks noGrp="1"/>
          </p:cNvSpPr>
          <p:nvPr>
            <p:ph type="title"/>
          </p:nvPr>
        </p:nvSpPr>
        <p:spPr/>
        <p:txBody>
          <a:bodyPr>
            <a:normAutofit/>
          </a:bodyPr>
          <a:lstStyle/>
          <a:p>
            <a:r>
              <a:rPr lang="en-US" sz="6600" b="1" dirty="0" err="1"/>
              <a:t>Phân</a:t>
            </a:r>
            <a:r>
              <a:rPr lang="en-US" sz="6600" b="1" dirty="0"/>
              <a:t> </a:t>
            </a:r>
            <a:r>
              <a:rPr lang="en-US" sz="6600" b="1" dirty="0" err="1"/>
              <a:t>rã</a:t>
            </a:r>
            <a:r>
              <a:rPr lang="en-US" sz="6600" b="1" dirty="0"/>
              <a:t> </a:t>
            </a:r>
            <a:r>
              <a:rPr lang="en-US" sz="6600" b="1" dirty="0" err="1"/>
              <a:t>mức</a:t>
            </a:r>
            <a:r>
              <a:rPr lang="en-US" sz="6600" b="1" dirty="0"/>
              <a:t> 1</a:t>
            </a:r>
          </a:p>
        </p:txBody>
      </p:sp>
      <p:sp>
        <p:nvSpPr>
          <p:cNvPr id="4" name="Slide Number Placeholder 3">
            <a:extLst>
              <a:ext uri="{FF2B5EF4-FFF2-40B4-BE49-F238E27FC236}">
                <a16:creationId xmlns:a16="http://schemas.microsoft.com/office/drawing/2014/main" id="{3CCD836B-A14D-8799-2895-670B80FF0AC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65E091-C3D4-4EEF-993C-4BB65AE8C5FE}"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722BCE4-0180-ABA9-5965-FBD8A19158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2719" y="1878612"/>
            <a:ext cx="5866561" cy="4439920"/>
          </a:xfrm>
          <a:prstGeom prst="rect">
            <a:avLst/>
          </a:prstGeom>
        </p:spPr>
      </p:pic>
    </p:spTree>
    <p:extLst>
      <p:ext uri="{BB962C8B-B14F-4D97-AF65-F5344CB8AC3E}">
        <p14:creationId xmlns:p14="http://schemas.microsoft.com/office/powerpoint/2010/main" val="3697591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1B323-6217-A2B7-6E23-0C68D62F218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6B4D2D-A00F-2036-1691-1E2F88D6E06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65E091-C3D4-4EEF-993C-4BB65AE8C5FE}"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FCED0248-28B9-CD3A-BE2C-919D4C5E96FE}"/>
              </a:ext>
            </a:extLst>
          </p:cNvPr>
          <p:cNvCxnSpPr>
            <a:cxnSpLocks/>
          </p:cNvCxnSpPr>
          <p:nvPr/>
        </p:nvCxnSpPr>
        <p:spPr>
          <a:xfrm>
            <a:off x="1381760" y="1330960"/>
            <a:ext cx="942848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74090E0-9197-8F2A-C92A-0F70AE15FA93}"/>
              </a:ext>
            </a:extLst>
          </p:cNvPr>
          <p:cNvSpPr txBox="1"/>
          <p:nvPr/>
        </p:nvSpPr>
        <p:spPr>
          <a:xfrm>
            <a:off x="1381760" y="394881"/>
            <a:ext cx="6096000" cy="110799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err="1">
                <a:ln>
                  <a:noFill/>
                </a:ln>
                <a:solidFill>
                  <a:srgbClr val="000000"/>
                </a:solidFill>
                <a:effectLst/>
                <a:uLnTx/>
                <a:uFillTx/>
                <a:latin typeface="Calibri Light (Headings)"/>
                <a:ea typeface="+mn-ea"/>
                <a:cs typeface="+mn-cs"/>
              </a:rPr>
              <a:t>Phân</a:t>
            </a:r>
            <a:r>
              <a:rPr kumimoji="0" lang="en-US" sz="6600" b="1" i="0" u="none" strike="noStrike" kern="1200" cap="none" spc="0" normalizeH="0" baseline="0" noProof="0" dirty="0">
                <a:ln>
                  <a:noFill/>
                </a:ln>
                <a:solidFill>
                  <a:srgbClr val="000000"/>
                </a:solidFill>
                <a:effectLst/>
                <a:uLnTx/>
                <a:uFillTx/>
                <a:latin typeface="Calibri Light (Headings)"/>
                <a:ea typeface="+mn-ea"/>
                <a:cs typeface="+mn-cs"/>
              </a:rPr>
              <a:t> </a:t>
            </a:r>
            <a:r>
              <a:rPr kumimoji="0" lang="en-US" sz="6600" b="1" i="0" u="none" strike="noStrike" kern="1200" cap="none" spc="0" normalizeH="0" baseline="0" noProof="0" dirty="0" err="1">
                <a:ln>
                  <a:noFill/>
                </a:ln>
                <a:solidFill>
                  <a:srgbClr val="000000"/>
                </a:solidFill>
                <a:effectLst/>
                <a:uLnTx/>
                <a:uFillTx/>
                <a:latin typeface="Calibri Light (Headings)"/>
                <a:ea typeface="+mn-ea"/>
                <a:cs typeface="+mn-cs"/>
              </a:rPr>
              <a:t>rã</a:t>
            </a:r>
            <a:r>
              <a:rPr kumimoji="0" lang="en-US" sz="6600" b="1" i="0" u="none" strike="noStrike" kern="1200" cap="none" spc="0" normalizeH="0" baseline="0" noProof="0" dirty="0">
                <a:ln>
                  <a:noFill/>
                </a:ln>
                <a:solidFill>
                  <a:srgbClr val="000000"/>
                </a:solidFill>
                <a:effectLst/>
                <a:uLnTx/>
                <a:uFillTx/>
                <a:latin typeface="Calibri Light (Headings)"/>
                <a:ea typeface="+mn-ea"/>
                <a:cs typeface="+mn-cs"/>
              </a:rPr>
              <a:t> </a:t>
            </a:r>
            <a:r>
              <a:rPr kumimoji="0" lang="en-US" sz="6600" b="1" i="0" u="none" strike="noStrike" kern="1200" cap="none" spc="0" normalizeH="0" baseline="0" noProof="0" dirty="0" err="1">
                <a:ln>
                  <a:noFill/>
                </a:ln>
                <a:solidFill>
                  <a:srgbClr val="000000"/>
                </a:solidFill>
                <a:effectLst/>
                <a:uLnTx/>
                <a:uFillTx/>
                <a:latin typeface="Calibri Light (Headings)"/>
                <a:ea typeface="+mn-ea"/>
                <a:cs typeface="+mn-cs"/>
              </a:rPr>
              <a:t>mức</a:t>
            </a:r>
            <a:r>
              <a:rPr kumimoji="0" lang="en-US" sz="6600" b="1" i="0" u="none" strike="noStrike" kern="1200" cap="none" spc="0" normalizeH="0" baseline="0" noProof="0" dirty="0">
                <a:ln>
                  <a:noFill/>
                </a:ln>
                <a:solidFill>
                  <a:srgbClr val="000000"/>
                </a:solidFill>
                <a:effectLst/>
                <a:uLnTx/>
                <a:uFillTx/>
                <a:latin typeface="Calibri Light (Headings)"/>
                <a:ea typeface="+mn-ea"/>
                <a:cs typeface="+mn-cs"/>
              </a:rPr>
              <a:t> 2</a:t>
            </a:r>
            <a:endParaRPr kumimoji="0" lang="en-US" sz="6600" b="0" i="0" u="none" strike="noStrike" kern="1200" cap="none" spc="0" normalizeH="0" baseline="0" noProof="0" dirty="0">
              <a:ln>
                <a:noFill/>
              </a:ln>
              <a:solidFill>
                <a:srgbClr val="000000"/>
              </a:solidFill>
              <a:effectLst/>
              <a:uLnTx/>
              <a:uFillTx/>
              <a:latin typeface="Calibri Light (Headings)"/>
              <a:ea typeface="+mn-ea"/>
              <a:cs typeface="+mn-cs"/>
            </a:endParaRPr>
          </a:p>
        </p:txBody>
      </p:sp>
      <p:pic>
        <p:nvPicPr>
          <p:cNvPr id="4" name="Picture 3">
            <a:extLst>
              <a:ext uri="{FF2B5EF4-FFF2-40B4-BE49-F238E27FC236}">
                <a16:creationId xmlns:a16="http://schemas.microsoft.com/office/drawing/2014/main" id="{2C4403FA-81AA-9A9C-3B37-EEAFF5EFF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760" y="1446725"/>
            <a:ext cx="9682480" cy="4897296"/>
          </a:xfrm>
          <a:prstGeom prst="rect">
            <a:avLst/>
          </a:prstGeom>
        </p:spPr>
      </p:pic>
    </p:spTree>
    <p:extLst>
      <p:ext uri="{BB962C8B-B14F-4D97-AF65-F5344CB8AC3E}">
        <p14:creationId xmlns:p14="http://schemas.microsoft.com/office/powerpoint/2010/main" val="3334058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AC6F42-FCCC-333E-A754-2EBB5865ED50}"/>
              </a:ext>
            </a:extLst>
          </p:cNvPr>
          <p:cNvSpPr txBox="1"/>
          <p:nvPr/>
        </p:nvSpPr>
        <p:spPr>
          <a:xfrm>
            <a:off x="526470" y="2314959"/>
            <a:ext cx="8201891" cy="1446550"/>
          </a:xfrm>
          <a:prstGeom prst="rect">
            <a:avLst/>
          </a:prstGeom>
          <a:noFill/>
        </p:spPr>
        <p:txBody>
          <a:bodyPr wrap="square" rtlCol="0">
            <a:spAutoFit/>
          </a:bodyPr>
          <a:lstStyle/>
          <a:p>
            <a:pPr marL="1143000" marR="0" lvl="0" indent="-11430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8800" b="1" i="0" u="none" strike="noStrike" kern="1200" cap="none" spc="0" normalizeH="0" baseline="0" noProof="0" dirty="0" err="1">
                <a:ln>
                  <a:noFill/>
                </a:ln>
                <a:solidFill>
                  <a:srgbClr val="000000"/>
                </a:solidFill>
                <a:effectLst/>
                <a:uLnTx/>
                <a:uFillTx/>
                <a:latin typeface="Calibri" panose="020F0502020204030204"/>
                <a:ea typeface="+mn-ea"/>
                <a:cs typeface="+mn-cs"/>
              </a:rPr>
              <a:t>Thiết</a:t>
            </a:r>
            <a:r>
              <a:rPr kumimoji="0" lang="en-US" sz="8800" b="1"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8800" b="1" i="0" u="none" strike="noStrike" kern="1200" cap="none" spc="0" normalizeH="0" baseline="0" noProof="0" dirty="0" err="1">
                <a:ln>
                  <a:noFill/>
                </a:ln>
                <a:solidFill>
                  <a:srgbClr val="000000"/>
                </a:solidFill>
                <a:effectLst/>
                <a:uLnTx/>
                <a:uFillTx/>
                <a:latin typeface="Calibri" panose="020F0502020204030204"/>
                <a:ea typeface="+mn-ea"/>
                <a:cs typeface="+mn-cs"/>
              </a:rPr>
              <a:t>kế</a:t>
            </a:r>
            <a:r>
              <a:rPr kumimoji="0" lang="en-US" sz="8800" b="1"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8800" b="1" i="0" u="none" strike="noStrike" kern="1200" cap="none" spc="0" normalizeH="0" baseline="0" noProof="0" dirty="0" err="1">
                <a:ln>
                  <a:noFill/>
                </a:ln>
                <a:solidFill>
                  <a:srgbClr val="000000"/>
                </a:solidFill>
                <a:effectLst/>
                <a:uLnTx/>
                <a:uFillTx/>
                <a:latin typeface="Calibri" panose="020F0502020204030204"/>
                <a:ea typeface="+mn-ea"/>
                <a:cs typeface="+mn-cs"/>
              </a:rPr>
              <a:t>lớp</a:t>
            </a:r>
            <a:endParaRPr kumimoji="0" lang="en-US" sz="88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617B3FB7-EDCB-F94E-B56C-EA4D86AA11C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65E091-C3D4-4EEF-993C-4BB65AE8C5FE}"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7673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C15974-9CDD-5A3D-4CAA-0A0FB7502E5D}"/>
              </a:ext>
            </a:extLst>
          </p:cNvPr>
          <p:cNvSpPr>
            <a:spLocks noGrp="1"/>
          </p:cNvSpPr>
          <p:nvPr>
            <p:ph type="title"/>
          </p:nvPr>
        </p:nvSpPr>
        <p:spPr>
          <a:xfrm>
            <a:off x="0" y="0"/>
            <a:ext cx="11013656" cy="927736"/>
          </a:xfrm>
        </p:spPr>
        <p:txBody>
          <a:bodyPr/>
          <a:lstStyle/>
          <a:p>
            <a:r>
              <a:rPr lang="en-US" b="1" dirty="0"/>
              <a:t>Overview</a:t>
            </a:r>
          </a:p>
        </p:txBody>
      </p:sp>
      <p:pic>
        <p:nvPicPr>
          <p:cNvPr id="1028" name="Picture 4">
            <a:extLst>
              <a:ext uri="{FF2B5EF4-FFF2-40B4-BE49-F238E27FC236}">
                <a16:creationId xmlns:a16="http://schemas.microsoft.com/office/drawing/2014/main" id="{A4E86CF3-7BEF-3742-A1A1-468E3BA894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987"/>
            <a:ext cx="12192000" cy="680402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8417532-D4B1-11BE-E0BC-25243735C079}"/>
              </a:ext>
            </a:extLst>
          </p:cNvPr>
          <p:cNvSpPr>
            <a:spLocks noGrp="1"/>
          </p:cNvSpPr>
          <p:nvPr>
            <p:ph type="sldNum" sz="quarter" idx="12"/>
          </p:nvPr>
        </p:nvSpPr>
        <p:spPr/>
        <p:txBody>
          <a:bodyPr/>
          <a:lstStyle/>
          <a:p>
            <a:fld id="{3065E091-C3D4-4EEF-993C-4BB65AE8C5FE}" type="slidenum">
              <a:rPr lang="en-US" smtClean="0"/>
              <a:t>13</a:t>
            </a:fld>
            <a:endParaRPr lang="en-US"/>
          </a:p>
        </p:txBody>
      </p:sp>
    </p:spTree>
    <p:extLst>
      <p:ext uri="{BB962C8B-B14F-4D97-AF65-F5344CB8AC3E}">
        <p14:creationId xmlns:p14="http://schemas.microsoft.com/office/powerpoint/2010/main" val="925840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8" name="Picture 10">
            <a:extLst>
              <a:ext uri="{FF2B5EF4-FFF2-40B4-BE49-F238E27FC236}">
                <a16:creationId xmlns:a16="http://schemas.microsoft.com/office/drawing/2014/main" id="{B087B903-9F9B-8428-C47F-BB27EED4C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4837"/>
            <a:ext cx="12192000" cy="62531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B5934E1-90ED-69C9-EE65-64BB536A063A}"/>
              </a:ext>
            </a:extLst>
          </p:cNvPr>
          <p:cNvSpPr>
            <a:spLocks noGrp="1"/>
          </p:cNvSpPr>
          <p:nvPr>
            <p:ph type="sldNum" sz="quarter" idx="12"/>
          </p:nvPr>
        </p:nvSpPr>
        <p:spPr/>
        <p:txBody>
          <a:bodyPr/>
          <a:lstStyle/>
          <a:p>
            <a:fld id="{3065E091-C3D4-4EEF-993C-4BB65AE8C5FE}" type="slidenum">
              <a:rPr lang="en-US" smtClean="0"/>
              <a:t>14</a:t>
            </a:fld>
            <a:endParaRPr lang="en-US"/>
          </a:p>
        </p:txBody>
      </p:sp>
    </p:spTree>
    <p:extLst>
      <p:ext uri="{BB962C8B-B14F-4D97-AF65-F5344CB8AC3E}">
        <p14:creationId xmlns:p14="http://schemas.microsoft.com/office/powerpoint/2010/main" val="1786917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1C27755E-DF48-0A33-E7C5-5FEE0EBCA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2192000" cy="68373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DA87E1-05A5-8D56-F42A-8CD4CFD9E442}"/>
              </a:ext>
            </a:extLst>
          </p:cNvPr>
          <p:cNvSpPr txBox="1"/>
          <p:nvPr/>
        </p:nvSpPr>
        <p:spPr>
          <a:xfrm>
            <a:off x="0" y="9525"/>
            <a:ext cx="3297382" cy="523220"/>
          </a:xfrm>
          <a:prstGeom prst="rect">
            <a:avLst/>
          </a:prstGeom>
          <a:noFill/>
        </p:spPr>
        <p:txBody>
          <a:bodyPr wrap="square" rtlCol="0">
            <a:spAutoFit/>
          </a:bodyPr>
          <a:lstStyle/>
          <a:p>
            <a:r>
              <a:rPr lang="en-US" sz="2800" b="1" dirty="0"/>
              <a:t>Package CHARACTER</a:t>
            </a:r>
          </a:p>
        </p:txBody>
      </p:sp>
      <p:sp>
        <p:nvSpPr>
          <p:cNvPr id="2" name="Slide Number Placeholder 1">
            <a:extLst>
              <a:ext uri="{FF2B5EF4-FFF2-40B4-BE49-F238E27FC236}">
                <a16:creationId xmlns:a16="http://schemas.microsoft.com/office/drawing/2014/main" id="{7B7A1981-F6CE-452C-73F9-93F59D4E022F}"/>
              </a:ext>
            </a:extLst>
          </p:cNvPr>
          <p:cNvSpPr>
            <a:spLocks noGrp="1"/>
          </p:cNvSpPr>
          <p:nvPr>
            <p:ph type="sldNum" sz="quarter" idx="12"/>
          </p:nvPr>
        </p:nvSpPr>
        <p:spPr/>
        <p:txBody>
          <a:bodyPr/>
          <a:lstStyle/>
          <a:p>
            <a:fld id="{3065E091-C3D4-4EEF-993C-4BB65AE8C5FE}" type="slidenum">
              <a:rPr lang="en-US" smtClean="0"/>
              <a:t>15</a:t>
            </a:fld>
            <a:endParaRPr lang="en-US"/>
          </a:p>
        </p:txBody>
      </p:sp>
    </p:spTree>
    <p:extLst>
      <p:ext uri="{BB962C8B-B14F-4D97-AF65-F5344CB8AC3E}">
        <p14:creationId xmlns:p14="http://schemas.microsoft.com/office/powerpoint/2010/main" val="3747669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50C6B67E-C0AD-5B6B-8558-00EBB344C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0"/>
            <a:ext cx="8807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3BDCBF-7B38-DA9F-470F-98CD32700D72}"/>
              </a:ext>
            </a:extLst>
          </p:cNvPr>
          <p:cNvSpPr txBox="1"/>
          <p:nvPr/>
        </p:nvSpPr>
        <p:spPr>
          <a:xfrm>
            <a:off x="0" y="0"/>
            <a:ext cx="6096000" cy="523220"/>
          </a:xfrm>
          <a:prstGeom prst="rect">
            <a:avLst/>
          </a:prstGeom>
          <a:noFill/>
        </p:spPr>
        <p:txBody>
          <a:bodyPr wrap="square">
            <a:spAutoFit/>
          </a:bodyPr>
          <a:lstStyle/>
          <a:p>
            <a:r>
              <a:rPr lang="en-US" sz="2800" b="1" dirty="0"/>
              <a:t>Package ITEM</a:t>
            </a:r>
          </a:p>
        </p:txBody>
      </p:sp>
      <p:sp>
        <p:nvSpPr>
          <p:cNvPr id="6" name="Slide Number Placeholder 5">
            <a:extLst>
              <a:ext uri="{FF2B5EF4-FFF2-40B4-BE49-F238E27FC236}">
                <a16:creationId xmlns:a16="http://schemas.microsoft.com/office/drawing/2014/main" id="{0C8A9C4A-3F6F-95EE-FF6A-5348F4FC8EC7}"/>
              </a:ext>
            </a:extLst>
          </p:cNvPr>
          <p:cNvSpPr>
            <a:spLocks noGrp="1"/>
          </p:cNvSpPr>
          <p:nvPr>
            <p:ph type="sldNum" sz="quarter" idx="12"/>
          </p:nvPr>
        </p:nvSpPr>
        <p:spPr/>
        <p:txBody>
          <a:bodyPr/>
          <a:lstStyle/>
          <a:p>
            <a:fld id="{3065E091-C3D4-4EEF-993C-4BB65AE8C5FE}" type="slidenum">
              <a:rPr lang="en-US" smtClean="0"/>
              <a:t>16</a:t>
            </a:fld>
            <a:endParaRPr lang="en-US"/>
          </a:p>
        </p:txBody>
      </p:sp>
    </p:spTree>
    <p:extLst>
      <p:ext uri="{BB962C8B-B14F-4D97-AF65-F5344CB8AC3E}">
        <p14:creationId xmlns:p14="http://schemas.microsoft.com/office/powerpoint/2010/main" val="1640797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737FAAC4-07A7-CD9D-D232-1B6FCCEC7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587" y="0"/>
            <a:ext cx="1041241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924003-7D8C-0167-1A68-90AA77B885BD}"/>
              </a:ext>
            </a:extLst>
          </p:cNvPr>
          <p:cNvSpPr txBox="1"/>
          <p:nvPr/>
        </p:nvSpPr>
        <p:spPr>
          <a:xfrm>
            <a:off x="0" y="0"/>
            <a:ext cx="6096000" cy="523220"/>
          </a:xfrm>
          <a:prstGeom prst="rect">
            <a:avLst/>
          </a:prstGeom>
          <a:noFill/>
        </p:spPr>
        <p:txBody>
          <a:bodyPr wrap="square">
            <a:spAutoFit/>
          </a:bodyPr>
          <a:lstStyle/>
          <a:p>
            <a:r>
              <a:rPr lang="en-US" sz="2800" b="1" dirty="0"/>
              <a:t>Package MAP</a:t>
            </a:r>
          </a:p>
        </p:txBody>
      </p:sp>
      <p:sp>
        <p:nvSpPr>
          <p:cNvPr id="2" name="Slide Number Placeholder 1">
            <a:extLst>
              <a:ext uri="{FF2B5EF4-FFF2-40B4-BE49-F238E27FC236}">
                <a16:creationId xmlns:a16="http://schemas.microsoft.com/office/drawing/2014/main" id="{96DF26DE-5175-5B0E-512F-6563F10B4377}"/>
              </a:ext>
            </a:extLst>
          </p:cNvPr>
          <p:cNvSpPr>
            <a:spLocks noGrp="1"/>
          </p:cNvSpPr>
          <p:nvPr>
            <p:ph type="sldNum" sz="quarter" idx="12"/>
          </p:nvPr>
        </p:nvSpPr>
        <p:spPr/>
        <p:txBody>
          <a:bodyPr/>
          <a:lstStyle/>
          <a:p>
            <a:fld id="{3065E091-C3D4-4EEF-993C-4BB65AE8C5FE}" type="slidenum">
              <a:rPr lang="en-US" smtClean="0"/>
              <a:t>17</a:t>
            </a:fld>
            <a:endParaRPr lang="en-US"/>
          </a:p>
        </p:txBody>
      </p:sp>
    </p:spTree>
    <p:extLst>
      <p:ext uri="{BB962C8B-B14F-4D97-AF65-F5344CB8AC3E}">
        <p14:creationId xmlns:p14="http://schemas.microsoft.com/office/powerpoint/2010/main" val="123088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E410E-AD53-7D1B-0CBC-C262711306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89800-463E-BAAF-EA26-0ECA915F7B5F}"/>
              </a:ext>
            </a:extLst>
          </p:cNvPr>
          <p:cNvSpPr>
            <a:spLocks noGrp="1"/>
          </p:cNvSpPr>
          <p:nvPr>
            <p:ph type="title"/>
          </p:nvPr>
        </p:nvSpPr>
        <p:spPr/>
        <p:txBody>
          <a:bodyPr>
            <a:normAutofit/>
          </a:bodyPr>
          <a:lstStyle/>
          <a:p>
            <a:r>
              <a:rPr lang="en-US" sz="6600" b="1" dirty="0" err="1"/>
              <a:t>Tính</a:t>
            </a:r>
            <a:r>
              <a:rPr lang="en-US" sz="6600" b="1" dirty="0"/>
              <a:t> </a:t>
            </a:r>
            <a:r>
              <a:rPr lang="en-US" sz="6600" b="1" dirty="0" err="1"/>
              <a:t>đóng</a:t>
            </a:r>
            <a:r>
              <a:rPr lang="en-US" sz="6600" b="1" dirty="0"/>
              <a:t> </a:t>
            </a:r>
            <a:r>
              <a:rPr lang="en-US" sz="6600" b="1" dirty="0" err="1"/>
              <a:t>gói</a:t>
            </a:r>
            <a:endParaRPr lang="en-US" sz="6600" b="1" dirty="0"/>
          </a:p>
        </p:txBody>
      </p:sp>
      <p:sp>
        <p:nvSpPr>
          <p:cNvPr id="4" name="Slide Number Placeholder 3">
            <a:extLst>
              <a:ext uri="{FF2B5EF4-FFF2-40B4-BE49-F238E27FC236}">
                <a16:creationId xmlns:a16="http://schemas.microsoft.com/office/drawing/2014/main" id="{AAEDBD99-3B5F-94A2-C4BC-321EE189417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65E091-C3D4-4EEF-993C-4BB65AE8C5FE}"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Hộp Văn bản 4">
            <a:extLst>
              <a:ext uri="{FF2B5EF4-FFF2-40B4-BE49-F238E27FC236}">
                <a16:creationId xmlns:a16="http://schemas.microsoft.com/office/drawing/2014/main" id="{04D9DC61-30D4-B879-DC28-DBC869DC2402}"/>
              </a:ext>
            </a:extLst>
          </p:cNvPr>
          <p:cNvSpPr txBox="1"/>
          <p:nvPr/>
        </p:nvSpPr>
        <p:spPr>
          <a:xfrm>
            <a:off x="1097279" y="2310582"/>
            <a:ext cx="10058400" cy="1569660"/>
          </a:xfrm>
          <a:prstGeom prst="rect">
            <a:avLst/>
          </a:prstGeom>
          <a:noFill/>
        </p:spPr>
        <p:txBody>
          <a:bodyPr wrap="square">
            <a:spAutoFit/>
          </a:bodyPr>
          <a:lstStyle/>
          <a:p>
            <a:r>
              <a:rPr lang="vi-VN" sz="2400" b="0" i="0" dirty="0">
                <a:solidFill>
                  <a:srgbClr val="080809"/>
                </a:solidFill>
                <a:effectLst/>
                <a:latin typeface="Calibri (Body)"/>
              </a:rPr>
              <a:t>• </a:t>
            </a:r>
            <a:r>
              <a:rPr lang="vi-VN" sz="2400" dirty="0">
                <a:latin typeface="Calibri (Body)"/>
              </a:rPr>
              <a:t>Ví dụ, trong lớp </a:t>
            </a:r>
            <a:r>
              <a:rPr lang="vi-VN" sz="2400" dirty="0" err="1">
                <a:latin typeface="Calibri (Body)"/>
              </a:rPr>
              <a:t>Character</a:t>
            </a:r>
            <a:r>
              <a:rPr lang="vi-VN" sz="2400" dirty="0">
                <a:latin typeface="Calibri (Body)"/>
              </a:rPr>
              <a:t>, các thuộc tính như </a:t>
            </a:r>
            <a:r>
              <a:rPr lang="vi-VN" sz="2400" dirty="0" err="1">
                <a:latin typeface="Calibri (Body)"/>
              </a:rPr>
              <a:t>Name</a:t>
            </a:r>
            <a:r>
              <a:rPr lang="vi-VN" sz="2400" dirty="0">
                <a:latin typeface="Calibri (Body)"/>
              </a:rPr>
              <a:t>, HP, </a:t>
            </a:r>
            <a:r>
              <a:rPr lang="vi-VN" sz="2400" dirty="0" err="1">
                <a:latin typeface="Calibri (Body)"/>
              </a:rPr>
              <a:t>maxHP</a:t>
            </a:r>
            <a:r>
              <a:rPr lang="vi-VN" sz="2400" dirty="0">
                <a:latin typeface="Calibri (Body)"/>
              </a:rPr>
              <a:t>, </a:t>
            </a:r>
            <a:r>
              <a:rPr lang="vi-VN" sz="2400" dirty="0" err="1">
                <a:latin typeface="Calibri (Body)"/>
              </a:rPr>
              <a:t>Attack</a:t>
            </a:r>
            <a:r>
              <a:rPr lang="vi-VN" sz="2400" dirty="0">
                <a:latin typeface="Calibri (Body)"/>
              </a:rPr>
              <a:t>, </a:t>
            </a:r>
            <a:r>
              <a:rPr lang="vi-VN" sz="2400" dirty="0" err="1">
                <a:latin typeface="Calibri (Body)"/>
              </a:rPr>
              <a:t>Defense</a:t>
            </a:r>
            <a:r>
              <a:rPr lang="vi-VN" sz="2400" dirty="0">
                <a:latin typeface="Calibri (Body)"/>
              </a:rPr>
              <a:t>, </a:t>
            </a:r>
            <a:r>
              <a:rPr lang="vi-VN" sz="2400" dirty="0" err="1">
                <a:latin typeface="Calibri (Body)"/>
              </a:rPr>
              <a:t>Range</a:t>
            </a:r>
            <a:r>
              <a:rPr lang="vi-VN" sz="2400" dirty="0">
                <a:latin typeface="Calibri (Body)"/>
              </a:rPr>
              <a:t>, x, và y được khai báo là </a:t>
            </a:r>
            <a:r>
              <a:rPr lang="vi-VN" sz="2400" dirty="0" err="1">
                <a:latin typeface="Calibri (Body)"/>
              </a:rPr>
              <a:t>protected</a:t>
            </a:r>
            <a:r>
              <a:rPr lang="vi-VN" sz="2400" dirty="0">
                <a:latin typeface="Calibri (Body)"/>
              </a:rPr>
              <a:t>. Việc truy cập hoặc thay đổi chúng được thực hiện thông qua các phương thức </a:t>
            </a:r>
            <a:r>
              <a:rPr lang="vi-VN" sz="2400" dirty="0" err="1">
                <a:latin typeface="Calibri (Body)"/>
              </a:rPr>
              <a:t>getter</a:t>
            </a:r>
            <a:r>
              <a:rPr lang="vi-VN" sz="2400" dirty="0">
                <a:latin typeface="Calibri (Body)"/>
              </a:rPr>
              <a:t> và </a:t>
            </a:r>
            <a:r>
              <a:rPr lang="vi-VN" sz="2400" dirty="0" err="1">
                <a:latin typeface="Calibri (Body)"/>
              </a:rPr>
              <a:t>setter</a:t>
            </a:r>
            <a:r>
              <a:rPr lang="vi-VN" sz="2400" dirty="0">
                <a:latin typeface="Calibri (Body)"/>
              </a:rPr>
              <a:t>, kèm theo kiểm tra điều kiện như trong </a:t>
            </a:r>
            <a:r>
              <a:rPr lang="vi-VN" sz="2400" dirty="0" err="1">
                <a:latin typeface="Calibri (Body)"/>
              </a:rPr>
              <a:t>setXY</a:t>
            </a:r>
            <a:r>
              <a:rPr lang="vi-VN" sz="2400" dirty="0">
                <a:latin typeface="Calibri (Body)"/>
              </a:rPr>
              <a:t> để đảm bảo tính hợp lệ. </a:t>
            </a:r>
          </a:p>
        </p:txBody>
      </p:sp>
    </p:spTree>
    <p:extLst>
      <p:ext uri="{BB962C8B-B14F-4D97-AF65-F5344CB8AC3E}">
        <p14:creationId xmlns:p14="http://schemas.microsoft.com/office/powerpoint/2010/main" val="3141041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59636-B813-A445-2E98-4F99F2710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E67772-D8DD-C525-D2D2-768AA6DB7D2E}"/>
              </a:ext>
            </a:extLst>
          </p:cNvPr>
          <p:cNvSpPr>
            <a:spLocks noGrp="1"/>
          </p:cNvSpPr>
          <p:nvPr>
            <p:ph type="title"/>
          </p:nvPr>
        </p:nvSpPr>
        <p:spPr/>
        <p:txBody>
          <a:bodyPr>
            <a:normAutofit/>
          </a:bodyPr>
          <a:lstStyle/>
          <a:p>
            <a:r>
              <a:rPr lang="en-US" sz="6600" b="1" dirty="0" err="1"/>
              <a:t>Tính</a:t>
            </a:r>
            <a:r>
              <a:rPr lang="en-US" sz="6600" b="1" dirty="0"/>
              <a:t> </a:t>
            </a:r>
            <a:r>
              <a:rPr lang="en-US" sz="6600" b="1" dirty="0" err="1"/>
              <a:t>đa</a:t>
            </a:r>
            <a:r>
              <a:rPr lang="en-US" sz="6600" b="1" dirty="0"/>
              <a:t> </a:t>
            </a:r>
            <a:r>
              <a:rPr lang="en-US" sz="6600" b="1" dirty="0" err="1"/>
              <a:t>hình</a:t>
            </a:r>
            <a:endParaRPr lang="en-US" sz="6600" b="1" dirty="0"/>
          </a:p>
        </p:txBody>
      </p:sp>
      <p:sp>
        <p:nvSpPr>
          <p:cNvPr id="4" name="Slide Number Placeholder 3">
            <a:extLst>
              <a:ext uri="{FF2B5EF4-FFF2-40B4-BE49-F238E27FC236}">
                <a16:creationId xmlns:a16="http://schemas.microsoft.com/office/drawing/2014/main" id="{BB58D692-003C-C7B8-4209-602022C8DDC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65E091-C3D4-4EEF-993C-4BB65AE8C5FE}"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Hộp Văn bản 6">
            <a:extLst>
              <a:ext uri="{FF2B5EF4-FFF2-40B4-BE49-F238E27FC236}">
                <a16:creationId xmlns:a16="http://schemas.microsoft.com/office/drawing/2014/main" id="{A31D75B7-94E8-7519-A65F-A073CB6B5615}"/>
              </a:ext>
            </a:extLst>
          </p:cNvPr>
          <p:cNvSpPr txBox="1"/>
          <p:nvPr/>
        </p:nvSpPr>
        <p:spPr>
          <a:xfrm>
            <a:off x="1170039" y="1861798"/>
            <a:ext cx="9985641" cy="3785652"/>
          </a:xfrm>
          <a:prstGeom prst="rect">
            <a:avLst/>
          </a:prstGeom>
          <a:noFill/>
        </p:spPr>
        <p:txBody>
          <a:bodyPr wrap="square">
            <a:spAutoFit/>
          </a:bodyPr>
          <a:lstStyle/>
          <a:p>
            <a:r>
              <a:rPr lang="vi-VN" sz="2400" dirty="0">
                <a:latin typeface="Calibri (Body)"/>
              </a:rPr>
              <a:t>Mỗi lớp quái vật (ví dụ: </a:t>
            </a:r>
            <a:r>
              <a:rPr lang="vi-VN" sz="2400" dirty="0" err="1">
                <a:latin typeface="Calibri (Body)"/>
              </a:rPr>
              <a:t>RegularMonster</a:t>
            </a:r>
            <a:r>
              <a:rPr lang="vi-VN" sz="2400" dirty="0">
                <a:latin typeface="Calibri (Body)"/>
              </a:rPr>
              <a:t>, </a:t>
            </a:r>
            <a:r>
              <a:rPr lang="vi-VN" sz="2400" dirty="0" err="1">
                <a:latin typeface="Calibri (Body)"/>
              </a:rPr>
              <a:t>TargetMonster</a:t>
            </a:r>
            <a:r>
              <a:rPr lang="vi-VN" sz="2400" dirty="0">
                <a:latin typeface="Calibri (Body)"/>
              </a:rPr>
              <a:t>, </a:t>
            </a:r>
            <a:r>
              <a:rPr lang="vi-VN" sz="2400" dirty="0" err="1">
                <a:latin typeface="Calibri (Body)"/>
              </a:rPr>
              <a:t>Boss</a:t>
            </a:r>
            <a:r>
              <a:rPr lang="vi-VN" sz="2400" dirty="0">
                <a:latin typeface="Calibri (Body)"/>
              </a:rPr>
              <a:t>) đều ghi đè (</a:t>
            </a:r>
            <a:r>
              <a:rPr lang="vi-VN" sz="2400" dirty="0" err="1">
                <a:latin typeface="Calibri (Body)"/>
              </a:rPr>
              <a:t>override</a:t>
            </a:r>
            <a:r>
              <a:rPr lang="vi-VN" sz="2400" dirty="0">
                <a:latin typeface="Calibri (Body)"/>
              </a:rPr>
              <a:t>) các phương thức từ lớp cha </a:t>
            </a:r>
            <a:r>
              <a:rPr lang="vi-VN" sz="2400" dirty="0" err="1">
                <a:latin typeface="Calibri (Body)"/>
              </a:rPr>
              <a:t>Monster</a:t>
            </a:r>
            <a:r>
              <a:rPr lang="vi-VN" sz="2400" dirty="0">
                <a:latin typeface="Calibri (Body)"/>
              </a:rPr>
              <a:t> và cung cấp cách thực hiện riêng biệt.</a:t>
            </a:r>
          </a:p>
          <a:p>
            <a:r>
              <a:rPr lang="vi-VN" sz="2400" dirty="0">
                <a:latin typeface="Calibri (Body)"/>
              </a:rPr>
              <a:t>     </a:t>
            </a:r>
            <a:r>
              <a:rPr lang="vi-VN" sz="2400" b="0" i="0" dirty="0">
                <a:solidFill>
                  <a:srgbClr val="080809"/>
                </a:solidFill>
                <a:effectLst/>
                <a:latin typeface="Calibri (Body)"/>
              </a:rPr>
              <a:t>• </a:t>
            </a:r>
            <a:r>
              <a:rPr lang="vi-VN" sz="2400" dirty="0" err="1">
                <a:latin typeface="Calibri (Body)"/>
              </a:rPr>
              <a:t>RegularMonster</a:t>
            </a:r>
            <a:r>
              <a:rPr lang="vi-VN" sz="2400" dirty="0">
                <a:latin typeface="Calibri (Body)"/>
              </a:rPr>
              <a:t> triển khai </a:t>
            </a:r>
            <a:r>
              <a:rPr lang="vi-VN" sz="2400" dirty="0" err="1">
                <a:latin typeface="Calibri (Body)"/>
              </a:rPr>
              <a:t>doWork</a:t>
            </a:r>
            <a:r>
              <a:rPr lang="vi-VN" sz="2400" dirty="0">
                <a:latin typeface="Calibri (Body)"/>
              </a:rPr>
              <a:t>() để thực hiện hành động như tấn công người chơi khi va chạm hoặc di chuyển ngẫu nhiên trên bản đồ nếu không gặp người chơi.</a:t>
            </a:r>
          </a:p>
          <a:p>
            <a:r>
              <a:rPr lang="vi-VN" sz="2400" dirty="0">
                <a:latin typeface="Calibri (Body)"/>
              </a:rPr>
              <a:t>     </a:t>
            </a:r>
            <a:r>
              <a:rPr lang="vi-VN" sz="2400" b="0" i="0" dirty="0">
                <a:solidFill>
                  <a:srgbClr val="080809"/>
                </a:solidFill>
                <a:effectLst/>
                <a:latin typeface="Calibri (Body)"/>
              </a:rPr>
              <a:t>• </a:t>
            </a:r>
            <a:r>
              <a:rPr lang="vi-VN" sz="2400" dirty="0" err="1">
                <a:latin typeface="Calibri (Body)"/>
              </a:rPr>
              <a:t>TargetMonster</a:t>
            </a:r>
            <a:r>
              <a:rPr lang="vi-VN" sz="2400" dirty="0">
                <a:latin typeface="Calibri (Body)"/>
              </a:rPr>
              <a:t> triển khai </a:t>
            </a:r>
            <a:r>
              <a:rPr lang="vi-VN" sz="2400" dirty="0" err="1">
                <a:latin typeface="Calibri (Body)"/>
              </a:rPr>
              <a:t>doWork</a:t>
            </a:r>
            <a:r>
              <a:rPr lang="vi-VN" sz="2400" dirty="0">
                <a:latin typeface="Calibri (Body)"/>
              </a:rPr>
              <a:t>() để di chuyển về phía người chơi khi không va chạm và tấn công khi đối mặt.</a:t>
            </a:r>
          </a:p>
          <a:p>
            <a:r>
              <a:rPr lang="vi-VN" sz="2400" dirty="0">
                <a:latin typeface="Calibri (Body)"/>
              </a:rPr>
              <a:t>     </a:t>
            </a:r>
            <a:r>
              <a:rPr lang="vi-VN" sz="2400" b="0" i="0" dirty="0">
                <a:solidFill>
                  <a:srgbClr val="080809"/>
                </a:solidFill>
                <a:effectLst/>
                <a:latin typeface="Calibri (Body)"/>
              </a:rPr>
              <a:t>• </a:t>
            </a:r>
            <a:r>
              <a:rPr lang="vi-VN" sz="2400" dirty="0" err="1">
                <a:latin typeface="Calibri (Body)"/>
              </a:rPr>
              <a:t>Boss</a:t>
            </a:r>
            <a:r>
              <a:rPr lang="vi-VN" sz="2400" dirty="0">
                <a:latin typeface="Calibri (Body)"/>
              </a:rPr>
              <a:t> triển khai </a:t>
            </a:r>
            <a:r>
              <a:rPr lang="vi-VN" sz="2400" dirty="0" err="1">
                <a:latin typeface="Calibri (Body)"/>
              </a:rPr>
              <a:t>doWork</a:t>
            </a:r>
            <a:r>
              <a:rPr lang="vi-VN" sz="2400" dirty="0">
                <a:latin typeface="Calibri (Body)"/>
              </a:rPr>
              <a:t>() với hai giai đoạn: giai đoạn đầu tấn công thông thường và giai đoạn hai bổ sung hành động đẩy người chơi khi va chạm.</a:t>
            </a:r>
          </a:p>
        </p:txBody>
      </p:sp>
    </p:spTree>
    <p:extLst>
      <p:ext uri="{BB962C8B-B14F-4D97-AF65-F5344CB8AC3E}">
        <p14:creationId xmlns:p14="http://schemas.microsoft.com/office/powerpoint/2010/main" val="1694814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1EF74C9-D083-8F97-7B41-B0AD40FD0C58}"/>
              </a:ext>
            </a:extLst>
          </p:cNvPr>
          <p:cNvSpPr>
            <a:spLocks noGrp="1"/>
          </p:cNvSpPr>
          <p:nvPr/>
        </p:nvSpPr>
        <p:spPr>
          <a:xfrm>
            <a:off x="1038399" y="15984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6600" b="1" i="0" u="none" strike="noStrike" kern="1200" cap="none" spc="-50" normalizeH="0" baseline="0" noProof="0" dirty="0" err="1">
                <a:ln>
                  <a:noFill/>
                </a:ln>
                <a:solidFill>
                  <a:srgbClr val="000000">
                    <a:lumMod val="75000"/>
                    <a:lumOff val="25000"/>
                  </a:srgbClr>
                </a:solidFill>
                <a:effectLst/>
                <a:uLnTx/>
                <a:uFillTx/>
                <a:latin typeface="Calibri Light" panose="020F0302020204030204"/>
                <a:ea typeface="+mj-ea"/>
                <a:cs typeface="+mj-cs"/>
              </a:rPr>
              <a:t>Nội</a:t>
            </a:r>
            <a:r>
              <a:rPr kumimoji="0" lang="en-US" sz="6600" b="1" i="0" u="none" strike="noStrike" kern="1200" cap="none" spc="-50" normalizeH="0" baseline="0" noProof="0" dirty="0">
                <a:ln>
                  <a:noFill/>
                </a:ln>
                <a:solidFill>
                  <a:srgbClr val="000000">
                    <a:lumMod val="75000"/>
                    <a:lumOff val="25000"/>
                  </a:srgbClr>
                </a:solidFill>
                <a:effectLst/>
                <a:uLnTx/>
                <a:uFillTx/>
                <a:latin typeface="Calibri Light" panose="020F0302020204030204"/>
                <a:ea typeface="+mj-ea"/>
                <a:cs typeface="+mj-cs"/>
              </a:rPr>
              <a:t> dung</a:t>
            </a:r>
          </a:p>
        </p:txBody>
      </p:sp>
      <p:sp>
        <p:nvSpPr>
          <p:cNvPr id="13" name="Content Placeholder 2">
            <a:extLst>
              <a:ext uri="{FF2B5EF4-FFF2-40B4-BE49-F238E27FC236}">
                <a16:creationId xmlns:a16="http://schemas.microsoft.com/office/drawing/2014/main" id="{28B4043B-5476-CC90-5127-3CE2BDB6B21F}"/>
              </a:ext>
            </a:extLst>
          </p:cNvPr>
          <p:cNvSpPr>
            <a:spLocks noGrp="1"/>
          </p:cNvSpPr>
          <p:nvPr/>
        </p:nvSpPr>
        <p:spPr>
          <a:xfrm>
            <a:off x="1038399" y="1718978"/>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250000"/>
              </a:lnSpc>
              <a:spcBef>
                <a:spcPts val="1200"/>
              </a:spcBef>
              <a:spcAft>
                <a:spcPts val="200"/>
              </a:spcAft>
              <a:buClr>
                <a:srgbClr val="E48312"/>
              </a:buClr>
              <a:buSzPct val="10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a:t>
            </a:r>
            <a:r>
              <a:rPr kumimoji="0" lang="vi-VN" sz="28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mn-cs"/>
              </a:rPr>
              <a:t>Tính năng trò chơi</a:t>
            </a: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91440" marR="0" lvl="0" indent="-91440" algn="l" defTabSz="914400" rtl="0" eaLnBrk="1" fontAlgn="auto" latinLnBrk="0" hangingPunct="1">
              <a:lnSpc>
                <a:spcPct val="250000"/>
              </a:lnSpc>
              <a:spcBef>
                <a:spcPts val="1200"/>
              </a:spcBef>
              <a:spcAft>
                <a:spcPts val="200"/>
              </a:spcAft>
              <a:buClr>
                <a:srgbClr val="E48312"/>
              </a:buClr>
              <a:buSzPct val="10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srgbClr val="000000">
                    <a:lumMod val="75000"/>
                    <a:lumOff val="25000"/>
                  </a:srgbClr>
                </a:solidFill>
                <a:effectLst/>
                <a:uLnTx/>
                <a:uFillTx/>
                <a:latin typeface="Calibri" panose="020F0502020204030204"/>
                <a:ea typeface="+mn-ea"/>
                <a:cs typeface="+mn-cs"/>
              </a:rPr>
              <a:t>Biểu</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srgbClr val="000000">
                    <a:lumMod val="75000"/>
                    <a:lumOff val="25000"/>
                  </a:srgbClr>
                </a:solidFill>
                <a:effectLst/>
                <a:uLnTx/>
                <a:uFillTx/>
                <a:latin typeface="Calibri" panose="020F0502020204030204"/>
                <a:ea typeface="+mn-ea"/>
                <a:cs typeface="+mn-cs"/>
              </a:rPr>
              <a:t>đồ</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Use case</a:t>
            </a:r>
          </a:p>
          <a:p>
            <a:pPr marL="91440" marR="0" lvl="0" indent="-91440" algn="l" defTabSz="914400" rtl="0" eaLnBrk="1" fontAlgn="auto" latinLnBrk="0" hangingPunct="1">
              <a:lnSpc>
                <a:spcPct val="250000"/>
              </a:lnSpc>
              <a:spcBef>
                <a:spcPts val="1200"/>
              </a:spcBef>
              <a:spcAft>
                <a:spcPts val="200"/>
              </a:spcAft>
              <a:buClr>
                <a:srgbClr val="E48312"/>
              </a:buClr>
              <a:buSzPct val="10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srgbClr val="000000">
                    <a:lumMod val="75000"/>
                    <a:lumOff val="25000"/>
                  </a:srgbClr>
                </a:solidFill>
                <a:effectLst/>
                <a:uLnTx/>
                <a:uFillTx/>
                <a:latin typeface="Calibri" panose="020F0502020204030204"/>
                <a:ea typeface="+mn-ea"/>
                <a:cs typeface="+mn-cs"/>
              </a:rPr>
              <a:t>Thiết</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srgbClr val="000000">
                    <a:lumMod val="75000"/>
                    <a:lumOff val="25000"/>
                  </a:srgbClr>
                </a:solidFill>
                <a:effectLst/>
                <a:uLnTx/>
                <a:uFillTx/>
                <a:latin typeface="Calibri" panose="020F0502020204030204"/>
                <a:ea typeface="+mn-ea"/>
                <a:cs typeface="+mn-cs"/>
              </a:rPr>
              <a:t>kế</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srgbClr val="000000">
                    <a:lumMod val="75000"/>
                    <a:lumOff val="25000"/>
                  </a:srgbClr>
                </a:solidFill>
                <a:effectLst/>
                <a:uLnTx/>
                <a:uFillTx/>
                <a:latin typeface="Calibri" panose="020F0502020204030204"/>
                <a:ea typeface="+mn-ea"/>
                <a:cs typeface="+mn-cs"/>
              </a:rPr>
              <a:t>lớp</a:t>
            </a: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sp>
        <p:nvSpPr>
          <p:cNvPr id="14" name="Slide Number Placeholder 3">
            <a:extLst>
              <a:ext uri="{FF2B5EF4-FFF2-40B4-BE49-F238E27FC236}">
                <a16:creationId xmlns:a16="http://schemas.microsoft.com/office/drawing/2014/main" id="{3E6112E2-7EB6-6353-44FC-B887C9E0FF40}"/>
              </a:ext>
            </a:extLst>
          </p:cNvPr>
          <p:cNvSpPr>
            <a:spLocks noGrp="1"/>
          </p:cNvSpPr>
          <p:nvPr/>
        </p:nvSpPr>
        <p:spPr>
          <a:xfrm>
            <a:off x="9841577" y="6333029"/>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6C431B1-DB02-4087-A807-76E720B6C9F2}"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44B49014-2406-1D0A-8195-37CB5D73638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65E091-C3D4-4EEF-993C-4BB65AE8C5FE}"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7878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2443D-A333-E319-8DCF-709D18F9C0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1C1EA2-A976-A165-8114-ADA57B731E65}"/>
              </a:ext>
            </a:extLst>
          </p:cNvPr>
          <p:cNvSpPr>
            <a:spLocks noGrp="1"/>
          </p:cNvSpPr>
          <p:nvPr>
            <p:ph type="title"/>
          </p:nvPr>
        </p:nvSpPr>
        <p:spPr/>
        <p:txBody>
          <a:bodyPr>
            <a:normAutofit/>
          </a:bodyPr>
          <a:lstStyle/>
          <a:p>
            <a:r>
              <a:rPr lang="en-US" sz="6600" b="1" dirty="0" err="1"/>
              <a:t>Tính</a:t>
            </a:r>
            <a:r>
              <a:rPr lang="en-US" sz="6600" b="1" dirty="0"/>
              <a:t> </a:t>
            </a:r>
            <a:r>
              <a:rPr lang="en-US" sz="6600" b="1" dirty="0" err="1"/>
              <a:t>trừu</a:t>
            </a:r>
            <a:r>
              <a:rPr lang="en-US" sz="6600" b="1" dirty="0"/>
              <a:t> </a:t>
            </a:r>
            <a:r>
              <a:rPr lang="en-US" sz="6600" b="1" dirty="0" err="1"/>
              <a:t>tượng</a:t>
            </a:r>
            <a:endParaRPr lang="en-US" sz="6600" b="1" dirty="0"/>
          </a:p>
        </p:txBody>
      </p:sp>
      <p:sp>
        <p:nvSpPr>
          <p:cNvPr id="4" name="Slide Number Placeholder 3">
            <a:extLst>
              <a:ext uri="{FF2B5EF4-FFF2-40B4-BE49-F238E27FC236}">
                <a16:creationId xmlns:a16="http://schemas.microsoft.com/office/drawing/2014/main" id="{BDE4668E-DE61-A69F-BBB8-09231B38B38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65E091-C3D4-4EEF-993C-4BB65AE8C5FE}"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Hộp Văn bản 4">
            <a:extLst>
              <a:ext uri="{FF2B5EF4-FFF2-40B4-BE49-F238E27FC236}">
                <a16:creationId xmlns:a16="http://schemas.microsoft.com/office/drawing/2014/main" id="{A589D111-9B41-77D7-D583-8794BF514829}"/>
              </a:ext>
            </a:extLst>
          </p:cNvPr>
          <p:cNvSpPr txBox="1"/>
          <p:nvPr/>
        </p:nvSpPr>
        <p:spPr>
          <a:xfrm>
            <a:off x="1179871" y="2054943"/>
            <a:ext cx="9975809" cy="3785652"/>
          </a:xfrm>
          <a:prstGeom prst="rect">
            <a:avLst/>
          </a:prstGeom>
          <a:noFill/>
        </p:spPr>
        <p:txBody>
          <a:bodyPr wrap="square">
            <a:spAutoFit/>
          </a:bodyPr>
          <a:lstStyle/>
          <a:p>
            <a:r>
              <a:rPr lang="vi-VN" sz="2400" dirty="0">
                <a:latin typeface="Calibri (Body)"/>
              </a:rPr>
              <a:t>Lớp trừu tượng </a:t>
            </a:r>
            <a:r>
              <a:rPr lang="vi-VN" sz="2400" dirty="0" err="1">
                <a:latin typeface="Calibri (Body)"/>
              </a:rPr>
              <a:t>Monster</a:t>
            </a:r>
            <a:r>
              <a:rPr lang="vi-VN" sz="2400" dirty="0">
                <a:latin typeface="Calibri (Body)"/>
              </a:rPr>
              <a:t> định nghĩa các phương thức trừu tượng như </a:t>
            </a:r>
            <a:r>
              <a:rPr lang="vi-VN" sz="2400" dirty="0" err="1">
                <a:latin typeface="Calibri (Body)"/>
              </a:rPr>
              <a:t>setItemToDrop</a:t>
            </a:r>
            <a:r>
              <a:rPr lang="vi-VN" sz="2400" dirty="0">
                <a:latin typeface="Calibri (Body)"/>
              </a:rPr>
              <a:t>, </a:t>
            </a:r>
            <a:r>
              <a:rPr lang="vi-VN" sz="2400" dirty="0" err="1">
                <a:latin typeface="Calibri (Body)"/>
              </a:rPr>
              <a:t>lootItem</a:t>
            </a:r>
            <a:r>
              <a:rPr lang="vi-VN" sz="2400" dirty="0">
                <a:latin typeface="Calibri (Body)"/>
              </a:rPr>
              <a:t>, và </a:t>
            </a:r>
            <a:r>
              <a:rPr lang="vi-VN" sz="2400" dirty="0" err="1">
                <a:latin typeface="Calibri (Body)"/>
              </a:rPr>
              <a:t>doWork</a:t>
            </a:r>
            <a:r>
              <a:rPr lang="vi-VN" sz="2400" dirty="0">
                <a:latin typeface="Calibri (Body)"/>
              </a:rPr>
              <a:t>. Các phương thức này không có phần thân cụ thể mà chỉ khai báo tên, tham số và kiểu dữ liệu trả về.</a:t>
            </a:r>
          </a:p>
          <a:p>
            <a:r>
              <a:rPr lang="vi-VN" sz="2400" dirty="0">
                <a:latin typeface="Calibri (Body)"/>
              </a:rPr>
              <a:t> </a:t>
            </a:r>
            <a:r>
              <a:rPr lang="vi-VN" sz="2400" b="0" i="0" dirty="0">
                <a:solidFill>
                  <a:srgbClr val="080809"/>
                </a:solidFill>
                <a:effectLst/>
                <a:latin typeface="Calibri (Body)"/>
              </a:rPr>
              <a:t>•</a:t>
            </a:r>
            <a:r>
              <a:rPr lang="vi-VN" sz="2400" dirty="0">
                <a:latin typeface="Calibri (Body)"/>
              </a:rPr>
              <a:t> </a:t>
            </a:r>
            <a:r>
              <a:rPr lang="vi-VN" sz="2400" dirty="0" err="1">
                <a:latin typeface="Calibri (Body)"/>
              </a:rPr>
              <a:t>Monster</a:t>
            </a:r>
            <a:r>
              <a:rPr lang="vi-VN" sz="2400" dirty="0">
                <a:latin typeface="Calibri (Body)"/>
              </a:rPr>
              <a:t> đóng vai trò như một khuôn mẫu chung cho các loại quái vật, chỉ định "Cái gì cần làm" thông qua các phương thức trừu tượng, nhưng không chỉ rõ cách làm. Cách triển khai chi tiết sẽ do các lớp con kế thừa </a:t>
            </a:r>
            <a:r>
              <a:rPr lang="vi-VN" sz="2400" dirty="0" err="1">
                <a:latin typeface="Calibri (Body)"/>
              </a:rPr>
              <a:t>Monster</a:t>
            </a:r>
            <a:r>
              <a:rPr lang="vi-VN" sz="2400" dirty="0">
                <a:latin typeface="Calibri (Body)"/>
              </a:rPr>
              <a:t> định nghĩa, tùy thuộc vào hành vi cụ thể của từng loại quái vật.</a:t>
            </a:r>
          </a:p>
          <a:p>
            <a:r>
              <a:rPr lang="vi-VN" sz="2400" dirty="0">
                <a:latin typeface="Calibri (Body)"/>
              </a:rPr>
              <a:t> </a:t>
            </a:r>
            <a:r>
              <a:rPr lang="vi-VN" sz="2400" b="0" i="0" dirty="0">
                <a:solidFill>
                  <a:srgbClr val="080809"/>
                </a:solidFill>
                <a:effectLst/>
                <a:latin typeface="Calibri (Body)"/>
              </a:rPr>
              <a:t>•</a:t>
            </a:r>
            <a:r>
              <a:rPr lang="vi-VN" sz="2400" dirty="0">
                <a:latin typeface="Calibri (Body)"/>
              </a:rPr>
              <a:t> Ngoài ra, lớp </a:t>
            </a:r>
            <a:r>
              <a:rPr lang="vi-VN" sz="2400" dirty="0" err="1">
                <a:latin typeface="Calibri (Body)"/>
              </a:rPr>
              <a:t>Monster</a:t>
            </a:r>
            <a:r>
              <a:rPr lang="vi-VN" sz="2400" dirty="0">
                <a:latin typeface="Calibri (Body)"/>
              </a:rPr>
              <a:t> còn cung cấp các thuộc tính và phương thức chung như </a:t>
            </a:r>
            <a:r>
              <a:rPr lang="vi-VN" sz="2400" dirty="0" err="1">
                <a:latin typeface="Calibri (Body)"/>
              </a:rPr>
              <a:t>itemsToDrop</a:t>
            </a:r>
            <a:r>
              <a:rPr lang="vi-VN" sz="2400" dirty="0">
                <a:latin typeface="Calibri (Body)"/>
              </a:rPr>
              <a:t>, </a:t>
            </a:r>
            <a:r>
              <a:rPr lang="vi-VN" sz="2400" dirty="0" err="1">
                <a:latin typeface="Calibri (Body)"/>
              </a:rPr>
              <a:t>lootRate</a:t>
            </a:r>
            <a:r>
              <a:rPr lang="vi-VN" sz="2400" dirty="0">
                <a:latin typeface="Calibri (Body)"/>
              </a:rPr>
              <a:t> và </a:t>
            </a:r>
            <a:r>
              <a:rPr lang="vi-VN" sz="2400" dirty="0" err="1">
                <a:latin typeface="Calibri (Body)"/>
              </a:rPr>
              <a:t>collidePlayer</a:t>
            </a:r>
            <a:r>
              <a:rPr lang="vi-VN" sz="2400" dirty="0">
                <a:latin typeface="Calibri (Body)"/>
              </a:rPr>
              <a:t>, đóng vai trò là cơ sở để các lớp con mở rộng và sử dụng trong quá trình triển khai chi tiết. </a:t>
            </a:r>
          </a:p>
        </p:txBody>
      </p:sp>
    </p:spTree>
    <p:extLst>
      <p:ext uri="{BB962C8B-B14F-4D97-AF65-F5344CB8AC3E}">
        <p14:creationId xmlns:p14="http://schemas.microsoft.com/office/powerpoint/2010/main" val="2619161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65FE3-A3BB-C31A-90CB-3A436EBD1D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7FBCB-78B4-6BD3-0F6E-71B16CDFE7F4}"/>
              </a:ext>
            </a:extLst>
          </p:cNvPr>
          <p:cNvSpPr>
            <a:spLocks noGrp="1"/>
          </p:cNvSpPr>
          <p:nvPr>
            <p:ph type="title"/>
          </p:nvPr>
        </p:nvSpPr>
        <p:spPr/>
        <p:txBody>
          <a:bodyPr>
            <a:normAutofit/>
          </a:bodyPr>
          <a:lstStyle/>
          <a:p>
            <a:r>
              <a:rPr lang="en-US" sz="6600" b="1" dirty="0" err="1"/>
              <a:t>Tính</a:t>
            </a:r>
            <a:r>
              <a:rPr lang="en-US" sz="6600" b="1" dirty="0"/>
              <a:t> </a:t>
            </a:r>
            <a:r>
              <a:rPr lang="en-US" sz="6600" b="1" dirty="0" err="1"/>
              <a:t>kế</a:t>
            </a:r>
            <a:r>
              <a:rPr lang="en-US" sz="6600" b="1" dirty="0"/>
              <a:t> </a:t>
            </a:r>
            <a:r>
              <a:rPr lang="en-US" sz="6600" b="1" dirty="0" err="1"/>
              <a:t>thừa</a:t>
            </a:r>
            <a:endParaRPr lang="en-US" sz="6600" b="1" dirty="0"/>
          </a:p>
        </p:txBody>
      </p:sp>
      <p:sp>
        <p:nvSpPr>
          <p:cNvPr id="4" name="Slide Number Placeholder 3">
            <a:extLst>
              <a:ext uri="{FF2B5EF4-FFF2-40B4-BE49-F238E27FC236}">
                <a16:creationId xmlns:a16="http://schemas.microsoft.com/office/drawing/2014/main" id="{009C928D-30D1-E081-B354-06909C27B01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65E091-C3D4-4EEF-993C-4BB65AE8C5FE}"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Hộp Văn bản 4">
            <a:extLst>
              <a:ext uri="{FF2B5EF4-FFF2-40B4-BE49-F238E27FC236}">
                <a16:creationId xmlns:a16="http://schemas.microsoft.com/office/drawing/2014/main" id="{A4755361-4083-02AF-AF46-73916F1BEF6A}"/>
              </a:ext>
            </a:extLst>
          </p:cNvPr>
          <p:cNvSpPr txBox="1"/>
          <p:nvPr/>
        </p:nvSpPr>
        <p:spPr>
          <a:xfrm>
            <a:off x="1097279" y="2415796"/>
            <a:ext cx="10058399" cy="2677656"/>
          </a:xfrm>
          <a:prstGeom prst="rect">
            <a:avLst/>
          </a:prstGeom>
          <a:noFill/>
        </p:spPr>
        <p:txBody>
          <a:bodyPr wrap="square">
            <a:spAutoFit/>
          </a:bodyPr>
          <a:lstStyle/>
          <a:p>
            <a:r>
              <a:rPr lang="vi-VN" sz="2400" b="0" i="0" dirty="0">
                <a:solidFill>
                  <a:srgbClr val="080809"/>
                </a:solidFill>
                <a:effectLst/>
                <a:latin typeface="Calibri (Body)"/>
              </a:rPr>
              <a:t>• </a:t>
            </a:r>
            <a:r>
              <a:rPr lang="vi-VN" sz="2400" dirty="0">
                <a:latin typeface="Calibri (Body)"/>
              </a:rPr>
              <a:t>Lớp </a:t>
            </a:r>
            <a:r>
              <a:rPr lang="vi-VN" sz="2400" dirty="0" err="1">
                <a:latin typeface="Calibri (Body)"/>
              </a:rPr>
              <a:t>Character</a:t>
            </a:r>
            <a:r>
              <a:rPr lang="vi-VN" sz="2400" dirty="0">
                <a:latin typeface="Calibri (Body)"/>
              </a:rPr>
              <a:t> là lớp cơ sở trừu tượng (</a:t>
            </a:r>
            <a:r>
              <a:rPr lang="vi-VN" sz="2400" dirty="0" err="1">
                <a:latin typeface="Calibri (Body)"/>
              </a:rPr>
              <a:t>abstract</a:t>
            </a:r>
            <a:r>
              <a:rPr lang="vi-VN" sz="2400" dirty="0">
                <a:latin typeface="Calibri (Body)"/>
              </a:rPr>
              <a:t>) với các thuộc tính và phương thức chung cho các nhân vật trong trò chơi. Các lớp </a:t>
            </a:r>
            <a:r>
              <a:rPr lang="vi-VN" sz="2400" dirty="0" err="1">
                <a:latin typeface="Calibri (Body)"/>
              </a:rPr>
              <a:t>Monster</a:t>
            </a:r>
            <a:r>
              <a:rPr lang="vi-VN" sz="2400" dirty="0">
                <a:latin typeface="Calibri (Body)"/>
              </a:rPr>
              <a:t> và </a:t>
            </a:r>
            <a:r>
              <a:rPr lang="vi-VN" sz="2400" dirty="0" err="1">
                <a:latin typeface="Calibri (Body)"/>
              </a:rPr>
              <a:t>Player</a:t>
            </a:r>
            <a:r>
              <a:rPr lang="vi-VN" sz="2400" dirty="0">
                <a:latin typeface="Calibri (Body)"/>
              </a:rPr>
              <a:t> kế thừa từ </a:t>
            </a:r>
            <a:r>
              <a:rPr lang="vi-VN" sz="2400" dirty="0" err="1">
                <a:latin typeface="Calibri (Body)"/>
              </a:rPr>
              <a:t>Character</a:t>
            </a:r>
            <a:r>
              <a:rPr lang="vi-VN" sz="2400" dirty="0">
                <a:latin typeface="Calibri (Body)"/>
              </a:rPr>
              <a:t>.</a:t>
            </a:r>
          </a:p>
          <a:p>
            <a:endParaRPr lang="vi-VN" sz="2400" dirty="0">
              <a:latin typeface="Calibri (Body)"/>
            </a:endParaRPr>
          </a:p>
          <a:p>
            <a:r>
              <a:rPr lang="vi-VN" sz="2400" b="0" i="0" dirty="0">
                <a:solidFill>
                  <a:srgbClr val="080809"/>
                </a:solidFill>
                <a:effectLst/>
                <a:latin typeface="Calibri (Body)"/>
              </a:rPr>
              <a:t>• </a:t>
            </a:r>
            <a:r>
              <a:rPr lang="vi-VN" sz="2400" dirty="0">
                <a:latin typeface="Calibri (Body)"/>
              </a:rPr>
              <a:t>Lớp </a:t>
            </a:r>
            <a:r>
              <a:rPr lang="vi-VN" sz="2400" dirty="0" err="1">
                <a:latin typeface="Calibri (Body)"/>
              </a:rPr>
              <a:t>Monster</a:t>
            </a:r>
            <a:r>
              <a:rPr lang="vi-VN" sz="2400" dirty="0">
                <a:latin typeface="Calibri (Body)"/>
              </a:rPr>
              <a:t> tiếp tục được mở rộng bởi các lớp con cụ thể: </a:t>
            </a:r>
            <a:r>
              <a:rPr lang="vi-VN" sz="2400" dirty="0" err="1">
                <a:latin typeface="Calibri (Body)"/>
              </a:rPr>
              <a:t>RegularMonster</a:t>
            </a:r>
            <a:r>
              <a:rPr lang="vi-VN" sz="2400" dirty="0">
                <a:latin typeface="Calibri (Body)"/>
              </a:rPr>
              <a:t>, </a:t>
            </a:r>
            <a:r>
              <a:rPr lang="vi-VN" sz="2400" dirty="0" err="1">
                <a:latin typeface="Calibri (Body)"/>
              </a:rPr>
              <a:t>TargetMonster</a:t>
            </a:r>
            <a:r>
              <a:rPr lang="vi-VN" sz="2400" dirty="0">
                <a:latin typeface="Calibri (Body)"/>
              </a:rPr>
              <a:t>, và </a:t>
            </a:r>
            <a:r>
              <a:rPr lang="vi-VN" sz="2400" dirty="0" err="1">
                <a:latin typeface="Calibri (Body)"/>
              </a:rPr>
              <a:t>Boss</a:t>
            </a:r>
            <a:r>
              <a:rPr lang="vi-VN" sz="2400" dirty="0">
                <a:latin typeface="Calibri (Body)"/>
              </a:rPr>
              <a:t>. Điều này thể hiện mối quan hệ kế thừa sâu, cho phép chia sẻ các hành vi và thuộc tính chung.</a:t>
            </a:r>
          </a:p>
        </p:txBody>
      </p:sp>
    </p:spTree>
    <p:extLst>
      <p:ext uri="{BB962C8B-B14F-4D97-AF65-F5344CB8AC3E}">
        <p14:creationId xmlns:p14="http://schemas.microsoft.com/office/powerpoint/2010/main" val="3321549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5BDB1-A95F-74FD-7897-D1DC09F4A0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C30958-4A17-6C6E-FC06-2D00CAA20A3C}"/>
              </a:ext>
            </a:extLst>
          </p:cNvPr>
          <p:cNvSpPr>
            <a:spLocks noGrp="1"/>
          </p:cNvSpPr>
          <p:nvPr>
            <p:ph type="title"/>
          </p:nvPr>
        </p:nvSpPr>
        <p:spPr>
          <a:xfrm>
            <a:off x="1154083" y="33090"/>
            <a:ext cx="10058400" cy="1450757"/>
          </a:xfrm>
        </p:spPr>
        <p:txBody>
          <a:bodyPr>
            <a:normAutofit/>
          </a:bodyPr>
          <a:lstStyle/>
          <a:p>
            <a:r>
              <a:rPr lang="en-US" sz="6600" b="1" dirty="0"/>
              <a:t>Demo</a:t>
            </a:r>
          </a:p>
        </p:txBody>
      </p:sp>
      <p:sp>
        <p:nvSpPr>
          <p:cNvPr id="4" name="Slide Number Placeholder 3">
            <a:extLst>
              <a:ext uri="{FF2B5EF4-FFF2-40B4-BE49-F238E27FC236}">
                <a16:creationId xmlns:a16="http://schemas.microsoft.com/office/drawing/2014/main" id="{FA22E05A-3569-421C-65DF-1B67ECEDBFB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65E091-C3D4-4EEF-993C-4BB65AE8C5FE}"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C2383BB-FD5E-6D99-2218-4AFEE4375D33}"/>
              </a:ext>
            </a:extLst>
          </p:cNvPr>
          <p:cNvPicPr>
            <a:picLocks noChangeAspect="1"/>
          </p:cNvPicPr>
          <p:nvPr/>
        </p:nvPicPr>
        <p:blipFill>
          <a:blip r:embed="rId2"/>
          <a:stretch>
            <a:fillRect/>
          </a:stretch>
        </p:blipFill>
        <p:spPr>
          <a:xfrm>
            <a:off x="939734" y="1879600"/>
            <a:ext cx="7926790" cy="4054828"/>
          </a:xfrm>
          <a:prstGeom prst="rect">
            <a:avLst/>
          </a:prstGeom>
        </p:spPr>
      </p:pic>
    </p:spTree>
    <p:extLst>
      <p:ext uri="{BB962C8B-B14F-4D97-AF65-F5344CB8AC3E}">
        <p14:creationId xmlns:p14="http://schemas.microsoft.com/office/powerpoint/2010/main" val="1177148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83B97-3010-C699-BB2B-106E3323E0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F8C16D-6DD9-03BE-5B38-175AD9217FAA}"/>
              </a:ext>
            </a:extLst>
          </p:cNvPr>
          <p:cNvSpPr>
            <a:spLocks noGrp="1"/>
          </p:cNvSpPr>
          <p:nvPr>
            <p:ph type="title"/>
          </p:nvPr>
        </p:nvSpPr>
        <p:spPr/>
        <p:txBody>
          <a:bodyPr>
            <a:normAutofit/>
          </a:bodyPr>
          <a:lstStyle/>
          <a:p>
            <a:r>
              <a:rPr lang="en-US" sz="6600" b="1" dirty="0"/>
              <a:t>Demo</a:t>
            </a:r>
          </a:p>
        </p:txBody>
      </p:sp>
      <p:sp>
        <p:nvSpPr>
          <p:cNvPr id="4" name="Slide Number Placeholder 3">
            <a:extLst>
              <a:ext uri="{FF2B5EF4-FFF2-40B4-BE49-F238E27FC236}">
                <a16:creationId xmlns:a16="http://schemas.microsoft.com/office/drawing/2014/main" id="{C551C842-AD81-DD75-F038-3DB495F72B1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65E091-C3D4-4EEF-993C-4BB65AE8C5FE}"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4C42A09-B2B7-38B6-F434-92BCD03AE903}"/>
              </a:ext>
            </a:extLst>
          </p:cNvPr>
          <p:cNvPicPr>
            <a:picLocks noChangeAspect="1"/>
          </p:cNvPicPr>
          <p:nvPr/>
        </p:nvPicPr>
        <p:blipFill>
          <a:blip r:embed="rId2"/>
          <a:stretch>
            <a:fillRect/>
          </a:stretch>
        </p:blipFill>
        <p:spPr>
          <a:xfrm>
            <a:off x="1097280" y="1981200"/>
            <a:ext cx="5984240" cy="3911600"/>
          </a:xfrm>
          <a:prstGeom prst="rect">
            <a:avLst/>
          </a:prstGeom>
        </p:spPr>
      </p:pic>
    </p:spTree>
    <p:extLst>
      <p:ext uri="{BB962C8B-B14F-4D97-AF65-F5344CB8AC3E}">
        <p14:creationId xmlns:p14="http://schemas.microsoft.com/office/powerpoint/2010/main" val="3912591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449B4-8001-1709-EE3B-C34C1123C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5AED2-21DD-5B5F-1960-312C44934E5A}"/>
              </a:ext>
            </a:extLst>
          </p:cNvPr>
          <p:cNvSpPr>
            <a:spLocks noGrp="1"/>
          </p:cNvSpPr>
          <p:nvPr>
            <p:ph type="title"/>
          </p:nvPr>
        </p:nvSpPr>
        <p:spPr>
          <a:xfrm>
            <a:off x="111760" y="-495717"/>
            <a:ext cx="10058400" cy="1450757"/>
          </a:xfrm>
        </p:spPr>
        <p:txBody>
          <a:bodyPr>
            <a:normAutofit/>
          </a:bodyPr>
          <a:lstStyle/>
          <a:p>
            <a:r>
              <a:rPr lang="en-US" sz="6600" b="1" dirty="0"/>
              <a:t>Demo</a:t>
            </a:r>
          </a:p>
        </p:txBody>
      </p:sp>
      <p:sp>
        <p:nvSpPr>
          <p:cNvPr id="4" name="Slide Number Placeholder 3">
            <a:extLst>
              <a:ext uri="{FF2B5EF4-FFF2-40B4-BE49-F238E27FC236}">
                <a16:creationId xmlns:a16="http://schemas.microsoft.com/office/drawing/2014/main" id="{35F1B85F-B437-4375-C91D-2E30500876A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65E091-C3D4-4EEF-993C-4BB65AE8C5FE}"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Meeting in _General_-20241224_192318-Meeting Recording">
            <a:hlinkClick r:id="" action="ppaction://media"/>
            <a:extLst>
              <a:ext uri="{FF2B5EF4-FFF2-40B4-BE49-F238E27FC236}">
                <a16:creationId xmlns:a16="http://schemas.microsoft.com/office/drawing/2014/main" id="{1F1B388F-916E-70EA-48C3-E81F3DCB03E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0240" y="955040"/>
            <a:ext cx="8798560" cy="5120640"/>
          </a:xfrm>
          <a:prstGeom prst="rect">
            <a:avLst/>
          </a:prstGeom>
        </p:spPr>
      </p:pic>
    </p:spTree>
    <p:extLst>
      <p:ext uri="{BB962C8B-B14F-4D97-AF65-F5344CB8AC3E}">
        <p14:creationId xmlns:p14="http://schemas.microsoft.com/office/powerpoint/2010/main" val="420023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 name="Straight Connector 27">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Q&amp;A - Trường Đại học Bà Rịa - Vũng Tàu">
            <a:extLst>
              <a:ext uri="{FF2B5EF4-FFF2-40B4-BE49-F238E27FC236}">
                <a16:creationId xmlns:a16="http://schemas.microsoft.com/office/drawing/2014/main" id="{DC991695-940B-4F49-1F15-CA70C061DAE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999" y="2001286"/>
            <a:ext cx="6275667" cy="285542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9E8687-BF88-DEA5-6364-21CF421496E8}"/>
              </a:ext>
            </a:extLst>
          </p:cNvPr>
          <p:cNvSpPr>
            <a:spLocks noGrp="1"/>
          </p:cNvSpPr>
          <p:nvPr>
            <p:ph type="title"/>
          </p:nvPr>
        </p:nvSpPr>
        <p:spPr>
          <a:xfrm>
            <a:off x="7677494" y="2123662"/>
            <a:ext cx="4575354" cy="2610675"/>
          </a:xfrm>
        </p:spPr>
        <p:txBody>
          <a:bodyPr vert="horz" lIns="91440" tIns="45720" rIns="91440" bIns="45720" rtlCol="0" anchor="b">
            <a:normAutofit fontScale="90000"/>
          </a:bodyPr>
          <a:lstStyle/>
          <a:p>
            <a:r>
              <a:rPr lang="en-US" sz="6600" b="1" dirty="0" err="1"/>
              <a:t>Cảm</a:t>
            </a:r>
            <a:r>
              <a:rPr lang="en-US" sz="6600" b="1" dirty="0"/>
              <a:t> </a:t>
            </a:r>
            <a:r>
              <a:rPr lang="en-US" sz="6600" b="1" dirty="0" err="1"/>
              <a:t>ơn</a:t>
            </a:r>
            <a:r>
              <a:rPr lang="en-US" sz="6600" b="1" dirty="0"/>
              <a:t> </a:t>
            </a:r>
            <a:r>
              <a:rPr lang="en-US" sz="6600" b="1" dirty="0" err="1"/>
              <a:t>thầy</a:t>
            </a:r>
            <a:r>
              <a:rPr lang="en-US" sz="6600" b="1" dirty="0"/>
              <a:t> </a:t>
            </a:r>
            <a:r>
              <a:rPr lang="en-US" sz="6600" b="1" dirty="0" err="1"/>
              <a:t>và</a:t>
            </a:r>
            <a:r>
              <a:rPr lang="en-US" sz="6600" b="1" dirty="0"/>
              <a:t> </a:t>
            </a:r>
            <a:r>
              <a:rPr lang="en-US" sz="6600" b="1" dirty="0" err="1"/>
              <a:t>các</a:t>
            </a:r>
            <a:r>
              <a:rPr lang="en-US" sz="6600" b="1" dirty="0"/>
              <a:t> </a:t>
            </a:r>
            <a:r>
              <a:rPr lang="en-US" sz="6600" b="1" dirty="0" err="1"/>
              <a:t>bạn</a:t>
            </a:r>
            <a:r>
              <a:rPr lang="en-US" sz="6600" b="1" dirty="0"/>
              <a:t> </a:t>
            </a:r>
            <a:r>
              <a:rPr lang="en-US" sz="6600" b="1" dirty="0" err="1"/>
              <a:t>đã</a:t>
            </a:r>
            <a:r>
              <a:rPr lang="en-US" sz="6600" b="1" dirty="0"/>
              <a:t> </a:t>
            </a:r>
            <a:r>
              <a:rPr lang="en-US" sz="6600" b="1" dirty="0" err="1"/>
              <a:t>lắng</a:t>
            </a:r>
            <a:r>
              <a:rPr lang="en-US" sz="6600" b="1" dirty="0"/>
              <a:t> </a:t>
            </a:r>
            <a:r>
              <a:rPr lang="en-US" sz="6600" b="1" dirty="0" err="1"/>
              <a:t>nghe</a:t>
            </a:r>
            <a:endParaRPr lang="en-US" sz="6600" b="1" dirty="0"/>
          </a:p>
        </p:txBody>
      </p:sp>
      <p:sp>
        <p:nvSpPr>
          <p:cNvPr id="34" name="Rectangle 33">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CB7A95C-2D06-EB0B-8818-D39DD997CB8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65E091-C3D4-4EEF-993C-4BB65AE8C5FE}"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3942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AC6F42-FCCC-333E-A754-2EBB5865ED50}"/>
              </a:ext>
            </a:extLst>
          </p:cNvPr>
          <p:cNvSpPr txBox="1"/>
          <p:nvPr/>
        </p:nvSpPr>
        <p:spPr>
          <a:xfrm>
            <a:off x="526470" y="2314959"/>
            <a:ext cx="8894621" cy="923330"/>
          </a:xfrm>
          <a:prstGeom prst="rect">
            <a:avLst/>
          </a:prstGeom>
          <a:noFill/>
        </p:spPr>
        <p:txBody>
          <a:bodyPr wrap="square" rtlCol="0">
            <a:spAutoFit/>
          </a:bodyPr>
          <a:lstStyle/>
          <a:p>
            <a:pPr marL="1143000" marR="0" lvl="0" indent="-11430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vi-VN" sz="5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Tính năng trò chơi</a:t>
            </a:r>
          </a:p>
        </p:txBody>
      </p:sp>
      <p:sp>
        <p:nvSpPr>
          <p:cNvPr id="2" name="Slide Number Placeholder 1">
            <a:extLst>
              <a:ext uri="{FF2B5EF4-FFF2-40B4-BE49-F238E27FC236}">
                <a16:creationId xmlns:a16="http://schemas.microsoft.com/office/drawing/2014/main" id="{B9F92368-70C7-540B-B7B2-B5A139B1CDB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65E091-C3D4-4EEF-993C-4BB65AE8C5FE}"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119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1AF7-0C54-272B-5064-C5F0B6A37D61}"/>
              </a:ext>
            </a:extLst>
          </p:cNvPr>
          <p:cNvSpPr>
            <a:spLocks noGrp="1"/>
          </p:cNvSpPr>
          <p:nvPr>
            <p:ph type="title"/>
          </p:nvPr>
        </p:nvSpPr>
        <p:spPr/>
        <p:txBody>
          <a:bodyPr>
            <a:normAutofit/>
          </a:bodyPr>
          <a:lstStyle/>
          <a:p>
            <a:r>
              <a:rPr lang="en-US" sz="6600" b="1" dirty="0" err="1"/>
              <a:t>Các</a:t>
            </a:r>
            <a:r>
              <a:rPr lang="en-US" sz="6600" b="1" dirty="0"/>
              <a:t> </a:t>
            </a:r>
            <a:r>
              <a:rPr lang="en-US" sz="6600" b="1" dirty="0" err="1"/>
              <a:t>đặc</a:t>
            </a:r>
            <a:r>
              <a:rPr lang="en-US" sz="6600" b="1" dirty="0"/>
              <a:t> </a:t>
            </a:r>
            <a:r>
              <a:rPr lang="en-US" sz="6600" b="1" dirty="0" err="1"/>
              <a:t>điểm</a:t>
            </a:r>
            <a:r>
              <a:rPr lang="en-US" sz="6600" b="1" dirty="0"/>
              <a:t> </a:t>
            </a:r>
            <a:r>
              <a:rPr lang="en-US" sz="6600" b="1" dirty="0" err="1"/>
              <a:t>của</a:t>
            </a:r>
            <a:r>
              <a:rPr lang="en-US" sz="6600" b="1" dirty="0"/>
              <a:t> </a:t>
            </a:r>
            <a:r>
              <a:rPr lang="en-US" sz="6600" b="1" dirty="0" err="1"/>
              <a:t>bản</a:t>
            </a:r>
            <a:r>
              <a:rPr lang="en-US" sz="6600" b="1" dirty="0"/>
              <a:t> </a:t>
            </a:r>
            <a:r>
              <a:rPr lang="en-US" sz="6600" b="1" dirty="0" err="1"/>
              <a:t>đồ</a:t>
            </a:r>
            <a:endParaRPr lang="en-US" sz="6600" b="1" dirty="0"/>
          </a:p>
        </p:txBody>
      </p:sp>
      <p:sp>
        <p:nvSpPr>
          <p:cNvPr id="3" name="Content Placeholder 2">
            <a:extLst>
              <a:ext uri="{FF2B5EF4-FFF2-40B4-BE49-F238E27FC236}">
                <a16:creationId xmlns:a16="http://schemas.microsoft.com/office/drawing/2014/main" id="{B79B9E2B-F525-7EB7-62A5-1CDE6B986EB0}"/>
              </a:ext>
            </a:extLst>
          </p:cNvPr>
          <p:cNvSpPr>
            <a:spLocks noGrp="1"/>
          </p:cNvSpPr>
          <p:nvPr>
            <p:ph idx="1"/>
          </p:nvPr>
        </p:nvSpPr>
        <p:spPr>
          <a:xfrm>
            <a:off x="1097280" y="1845734"/>
            <a:ext cx="11094720" cy="4462702"/>
          </a:xfrm>
        </p:spPr>
        <p:txBody>
          <a:bodyPr>
            <a:normAutofit lnSpcReduction="10000"/>
          </a:bodyPr>
          <a:lstStyle/>
          <a:p>
            <a:pPr marL="0" indent="0">
              <a:buNone/>
            </a:pPr>
            <a:r>
              <a:rPr lang="en-US" dirty="0" err="1"/>
              <a:t>Có</a:t>
            </a:r>
            <a:r>
              <a:rPr lang="en-US" dirty="0"/>
              <a:t> </a:t>
            </a:r>
            <a:r>
              <a:rPr lang="en-US" dirty="0" err="1"/>
              <a:t>các</a:t>
            </a:r>
            <a:r>
              <a:rPr lang="en-US" dirty="0"/>
              <a:t> </a:t>
            </a:r>
            <a:r>
              <a:rPr lang="en-US" dirty="0" err="1"/>
              <a:t>khu</a:t>
            </a:r>
            <a:r>
              <a:rPr lang="en-US" dirty="0"/>
              <a:t> </a:t>
            </a:r>
            <a:r>
              <a:rPr lang="en-US" dirty="0" err="1"/>
              <a:t>vực</a:t>
            </a:r>
            <a:r>
              <a:rPr lang="en-US" dirty="0"/>
              <a:t> </a:t>
            </a:r>
            <a:r>
              <a:rPr lang="en-US" dirty="0" err="1"/>
              <a:t>đặc</a:t>
            </a:r>
            <a:r>
              <a:rPr lang="en-US" dirty="0"/>
              <a:t> </a:t>
            </a:r>
            <a:r>
              <a:rPr lang="en-US" dirty="0" err="1"/>
              <a:t>biệt</a:t>
            </a:r>
            <a:r>
              <a:rPr lang="en-US" dirty="0"/>
              <a:t> </a:t>
            </a:r>
            <a:r>
              <a:rPr lang="en-US" dirty="0" err="1"/>
              <a:t>trên</a:t>
            </a:r>
            <a:r>
              <a:rPr lang="en-US" dirty="0"/>
              <a:t> </a:t>
            </a:r>
            <a:r>
              <a:rPr lang="en-US" dirty="0" err="1"/>
              <a:t>bản</a:t>
            </a:r>
            <a:r>
              <a:rPr lang="en-US" dirty="0"/>
              <a:t> </a:t>
            </a:r>
            <a:r>
              <a:rPr lang="en-US" dirty="0" err="1"/>
              <a:t>đồ</a:t>
            </a:r>
            <a:r>
              <a:rPr lang="en-US" dirty="0"/>
              <a:t>.</a:t>
            </a:r>
          </a:p>
          <a:p>
            <a:pPr>
              <a:buFont typeface="Wingdings" panose="05000000000000000000" pitchFamily="2" charset="2"/>
              <a:buChar char="Ø"/>
            </a:pPr>
            <a:r>
              <a:rPr lang="en-US" dirty="0"/>
              <a:t> </a:t>
            </a:r>
            <a:r>
              <a:rPr lang="en-US" dirty="0" err="1"/>
              <a:t>Đất</a:t>
            </a:r>
            <a:r>
              <a:rPr lang="en-US" dirty="0"/>
              <a:t>:</a:t>
            </a:r>
          </a:p>
          <a:p>
            <a:pPr lvl="1">
              <a:buFont typeface="Wingdings" panose="05000000000000000000" pitchFamily="2" charset="2"/>
              <a:buChar char="§"/>
            </a:pPr>
            <a:r>
              <a:rPr lang="en-US" dirty="0"/>
              <a:t>Cho </a:t>
            </a:r>
            <a:r>
              <a:rPr lang="en-US" dirty="0" err="1"/>
              <a:t>phép</a:t>
            </a:r>
            <a:r>
              <a:rPr lang="en-US" dirty="0"/>
              <a:t> </a:t>
            </a:r>
            <a:r>
              <a:rPr lang="en-US" dirty="0" err="1"/>
              <a:t>nhân</a:t>
            </a:r>
            <a:r>
              <a:rPr lang="en-US" dirty="0"/>
              <a:t> </a:t>
            </a:r>
            <a:r>
              <a:rPr lang="en-US" dirty="0" err="1"/>
              <a:t>vật</a:t>
            </a:r>
            <a:r>
              <a:rPr lang="en-US" dirty="0"/>
              <a:t> </a:t>
            </a:r>
            <a:r>
              <a:rPr lang="en-US" dirty="0" err="1"/>
              <a:t>và</a:t>
            </a:r>
            <a:r>
              <a:rPr lang="en-US" dirty="0"/>
              <a:t> </a:t>
            </a:r>
            <a:r>
              <a:rPr lang="en-US" dirty="0" err="1"/>
              <a:t>quái</a:t>
            </a:r>
            <a:r>
              <a:rPr lang="en-US" dirty="0"/>
              <a:t> </a:t>
            </a:r>
            <a:r>
              <a:rPr lang="en-US" dirty="0" err="1"/>
              <a:t>vật</a:t>
            </a:r>
            <a:r>
              <a:rPr lang="en-US" dirty="0"/>
              <a:t> di </a:t>
            </a:r>
            <a:r>
              <a:rPr lang="en-US" dirty="0" err="1"/>
              <a:t>chuyển</a:t>
            </a:r>
            <a:r>
              <a:rPr lang="en-US" dirty="0"/>
              <a:t>.</a:t>
            </a:r>
          </a:p>
          <a:p>
            <a:pPr>
              <a:buFont typeface="Wingdings" panose="05000000000000000000" pitchFamily="2" charset="2"/>
              <a:buChar char="Ø"/>
            </a:pPr>
            <a:r>
              <a:rPr lang="en-US" dirty="0"/>
              <a:t> </a:t>
            </a:r>
            <a:r>
              <a:rPr lang="en-US" dirty="0" err="1"/>
              <a:t>Tường</a:t>
            </a:r>
            <a:r>
              <a:rPr lang="en-US" dirty="0"/>
              <a:t>:</a:t>
            </a:r>
          </a:p>
          <a:p>
            <a:pPr lvl="1">
              <a:buFont typeface="Wingdings" panose="05000000000000000000" pitchFamily="2" charset="2"/>
              <a:buChar char="§"/>
            </a:pPr>
            <a:r>
              <a:rPr lang="en-US" dirty="0" err="1"/>
              <a:t>Chặn</a:t>
            </a:r>
            <a:r>
              <a:rPr lang="en-US" dirty="0"/>
              <a:t> </a:t>
            </a:r>
            <a:r>
              <a:rPr lang="en-US" dirty="0" err="1"/>
              <a:t>đường</a:t>
            </a:r>
            <a:r>
              <a:rPr lang="en-US" dirty="0"/>
              <a:t> </a:t>
            </a:r>
            <a:r>
              <a:rPr lang="en-US" dirty="0" err="1"/>
              <a:t>đi</a:t>
            </a:r>
            <a:r>
              <a:rPr lang="en-US" dirty="0"/>
              <a:t> </a:t>
            </a:r>
            <a:r>
              <a:rPr lang="en-US" dirty="0" err="1"/>
              <a:t>của</a:t>
            </a:r>
            <a:r>
              <a:rPr lang="en-US" dirty="0"/>
              <a:t> </a:t>
            </a:r>
            <a:r>
              <a:rPr lang="en-US" dirty="0" err="1"/>
              <a:t>nhân</a:t>
            </a:r>
            <a:r>
              <a:rPr lang="en-US" dirty="0"/>
              <a:t> </a:t>
            </a:r>
            <a:r>
              <a:rPr lang="en-US" dirty="0" err="1"/>
              <a:t>vật</a:t>
            </a:r>
            <a:r>
              <a:rPr lang="en-US" dirty="0"/>
              <a:t> </a:t>
            </a:r>
            <a:r>
              <a:rPr lang="en-US" dirty="0" err="1"/>
              <a:t>và</a:t>
            </a:r>
            <a:r>
              <a:rPr lang="en-US" dirty="0"/>
              <a:t> </a:t>
            </a:r>
            <a:r>
              <a:rPr lang="en-US" dirty="0" err="1"/>
              <a:t>quái</a:t>
            </a:r>
            <a:r>
              <a:rPr lang="en-US" dirty="0"/>
              <a:t> </a:t>
            </a:r>
            <a:r>
              <a:rPr lang="en-US" dirty="0" err="1"/>
              <a:t>vật</a:t>
            </a:r>
            <a:r>
              <a:rPr lang="en-US" dirty="0"/>
              <a:t>.</a:t>
            </a:r>
          </a:p>
          <a:p>
            <a:pPr>
              <a:buFont typeface="Wingdings" panose="05000000000000000000" pitchFamily="2" charset="2"/>
              <a:buChar char="Ø"/>
            </a:pPr>
            <a:r>
              <a:rPr lang="en-US" dirty="0"/>
              <a:t> </a:t>
            </a:r>
            <a:r>
              <a:rPr lang="en-US" dirty="0" err="1"/>
              <a:t>Nước</a:t>
            </a:r>
            <a:r>
              <a:rPr lang="en-US" dirty="0"/>
              <a:t>:</a:t>
            </a:r>
          </a:p>
          <a:p>
            <a:pPr lvl="1">
              <a:buFont typeface="Wingdings" panose="05000000000000000000" pitchFamily="2" charset="2"/>
              <a:buChar char="§"/>
            </a:pPr>
            <a:r>
              <a:rPr lang="en-US" dirty="0" err="1"/>
              <a:t>Giúp</a:t>
            </a:r>
            <a:r>
              <a:rPr lang="en-US" dirty="0"/>
              <a:t> </a:t>
            </a:r>
            <a:r>
              <a:rPr lang="en-US" dirty="0" err="1"/>
              <a:t>cho</a:t>
            </a:r>
            <a:r>
              <a:rPr lang="en-US" dirty="0"/>
              <a:t> </a:t>
            </a:r>
            <a:r>
              <a:rPr lang="en-US" dirty="0" err="1"/>
              <a:t>nhân</a:t>
            </a:r>
            <a:r>
              <a:rPr lang="en-US" dirty="0"/>
              <a:t> </a:t>
            </a:r>
            <a:r>
              <a:rPr lang="en-US" dirty="0" err="1"/>
              <a:t>vật</a:t>
            </a:r>
            <a:r>
              <a:rPr lang="en-US" dirty="0"/>
              <a:t> </a:t>
            </a:r>
            <a:r>
              <a:rPr lang="en-US" dirty="0" err="1"/>
              <a:t>hồi</a:t>
            </a:r>
            <a:r>
              <a:rPr lang="en-US" dirty="0"/>
              <a:t> </a:t>
            </a:r>
            <a:r>
              <a:rPr lang="en-US" dirty="0" err="1"/>
              <a:t>phục</a:t>
            </a:r>
            <a:r>
              <a:rPr lang="en-US" dirty="0"/>
              <a:t> </a:t>
            </a:r>
            <a:r>
              <a:rPr lang="en-US" dirty="0" err="1"/>
              <a:t>một</a:t>
            </a:r>
            <a:r>
              <a:rPr lang="en-US" dirty="0"/>
              <a:t> </a:t>
            </a:r>
            <a:r>
              <a:rPr lang="en-US" dirty="0" err="1"/>
              <a:t>phần</a:t>
            </a:r>
            <a:r>
              <a:rPr lang="en-US" dirty="0"/>
              <a:t> HP </a:t>
            </a:r>
            <a:r>
              <a:rPr lang="en-US" dirty="0" err="1"/>
              <a:t>khi</a:t>
            </a:r>
            <a:r>
              <a:rPr lang="en-US" dirty="0"/>
              <a:t> </a:t>
            </a:r>
            <a:r>
              <a:rPr lang="en-US" dirty="0" err="1"/>
              <a:t>đi</a:t>
            </a:r>
            <a:r>
              <a:rPr lang="en-US" dirty="0"/>
              <a:t> </a:t>
            </a:r>
            <a:r>
              <a:rPr lang="en-US" dirty="0" err="1"/>
              <a:t>vào</a:t>
            </a:r>
            <a:r>
              <a:rPr lang="en-US" dirty="0"/>
              <a:t> </a:t>
            </a:r>
            <a:r>
              <a:rPr lang="en-US" dirty="0" err="1"/>
              <a:t>khu</a:t>
            </a:r>
            <a:r>
              <a:rPr lang="en-US" dirty="0"/>
              <a:t> </a:t>
            </a:r>
            <a:r>
              <a:rPr lang="en-US" dirty="0" err="1"/>
              <a:t>vực</a:t>
            </a:r>
            <a:r>
              <a:rPr lang="en-US" dirty="0"/>
              <a:t> </a:t>
            </a:r>
            <a:r>
              <a:rPr lang="en-US" dirty="0" err="1"/>
              <a:t>này</a:t>
            </a:r>
            <a:r>
              <a:rPr lang="en-US" dirty="0"/>
              <a:t>.</a:t>
            </a:r>
          </a:p>
          <a:p>
            <a:pPr>
              <a:buFont typeface="Wingdings" panose="05000000000000000000" pitchFamily="2" charset="2"/>
              <a:buChar char="Ø"/>
            </a:pPr>
            <a:r>
              <a:rPr lang="en-US" dirty="0"/>
              <a:t> </a:t>
            </a:r>
            <a:r>
              <a:rPr lang="en-US" dirty="0" err="1"/>
              <a:t>Lửa</a:t>
            </a:r>
            <a:r>
              <a:rPr lang="en-US" dirty="0"/>
              <a:t>:</a:t>
            </a:r>
          </a:p>
          <a:p>
            <a:pPr lvl="1">
              <a:buFont typeface="Wingdings" panose="05000000000000000000" pitchFamily="2" charset="2"/>
              <a:buChar char="§"/>
            </a:pPr>
            <a:r>
              <a:rPr lang="en-US" dirty="0" err="1"/>
              <a:t>Nhân</a:t>
            </a:r>
            <a:r>
              <a:rPr lang="en-US" dirty="0"/>
              <a:t> </a:t>
            </a:r>
            <a:r>
              <a:rPr lang="en-US" dirty="0" err="1"/>
              <a:t>vật</a:t>
            </a:r>
            <a:r>
              <a:rPr lang="en-US" dirty="0"/>
              <a:t> </a:t>
            </a:r>
            <a:r>
              <a:rPr lang="en-US" dirty="0" err="1"/>
              <a:t>mất</a:t>
            </a:r>
            <a:r>
              <a:rPr lang="en-US" dirty="0"/>
              <a:t> HP </a:t>
            </a:r>
            <a:r>
              <a:rPr lang="en-US" dirty="0" err="1"/>
              <a:t>khi</a:t>
            </a:r>
            <a:r>
              <a:rPr lang="en-US" dirty="0"/>
              <a:t> di </a:t>
            </a:r>
            <a:r>
              <a:rPr lang="en-US" dirty="0" err="1"/>
              <a:t>chuyển</a:t>
            </a:r>
            <a:r>
              <a:rPr lang="en-US" dirty="0"/>
              <a:t> </a:t>
            </a:r>
            <a:r>
              <a:rPr lang="en-US" dirty="0" err="1"/>
              <a:t>vào</a:t>
            </a:r>
            <a:r>
              <a:rPr lang="en-US" dirty="0"/>
              <a:t> </a:t>
            </a:r>
            <a:r>
              <a:rPr lang="en-US" dirty="0" err="1"/>
              <a:t>khu</a:t>
            </a:r>
            <a:r>
              <a:rPr lang="en-US" dirty="0"/>
              <a:t> </a:t>
            </a:r>
            <a:r>
              <a:rPr lang="en-US" dirty="0" err="1"/>
              <a:t>vực</a:t>
            </a:r>
            <a:r>
              <a:rPr lang="en-US" dirty="0"/>
              <a:t> </a:t>
            </a:r>
            <a:r>
              <a:rPr lang="en-US" dirty="0" err="1"/>
              <a:t>này</a:t>
            </a:r>
            <a:r>
              <a:rPr lang="en-US" dirty="0"/>
              <a:t>.</a:t>
            </a:r>
          </a:p>
          <a:p>
            <a:pPr>
              <a:buFont typeface="Wingdings" panose="05000000000000000000" pitchFamily="2" charset="2"/>
              <a:buChar char="Ø"/>
            </a:pPr>
            <a:r>
              <a:rPr lang="en-US" dirty="0"/>
              <a:t> </a:t>
            </a:r>
            <a:r>
              <a:rPr lang="en-US" dirty="0" err="1"/>
              <a:t>Cửa</a:t>
            </a:r>
            <a:r>
              <a:rPr lang="en-US" dirty="0"/>
              <a:t>:</a:t>
            </a:r>
          </a:p>
          <a:p>
            <a:pPr lvl="1">
              <a:buFont typeface="Wingdings" panose="05000000000000000000" pitchFamily="2" charset="2"/>
              <a:buChar char="§"/>
            </a:pPr>
            <a:r>
              <a:rPr lang="vi-VN" sz="2000" dirty="0">
                <a:latin typeface="Calibri (Body)"/>
              </a:rPr>
              <a:t>Mỗi màn chơi có một cánh cửa. Nó chỉ được mở khi tất cả quái vật trong màn chơi đã bị tiêu diệt. </a:t>
            </a:r>
            <a:endParaRPr lang="en-US" sz="2000" dirty="0">
              <a:latin typeface="Calibri (Body)"/>
            </a:endParaRPr>
          </a:p>
          <a:p>
            <a:pPr marL="201168" lvl="1" indent="0">
              <a:buNone/>
            </a:pPr>
            <a:r>
              <a:rPr lang="vi-VN" sz="2000" dirty="0">
                <a:latin typeface="Calibri (Body)"/>
              </a:rPr>
              <a:t>Anh hùng di chuyển vào cửa đã mở để đến màn chơi tiếp theo.</a:t>
            </a:r>
            <a:endParaRPr lang="en-US" sz="2000" dirty="0">
              <a:latin typeface="Calibri (Body)"/>
            </a:endParaRPr>
          </a:p>
          <a:p>
            <a:pPr marL="0" indent="0">
              <a:buNone/>
            </a:pPr>
            <a:endParaRPr lang="en-US" dirty="0"/>
          </a:p>
          <a:p>
            <a:pPr marL="0" indent="0">
              <a:buNone/>
            </a:pPr>
            <a:endParaRPr lang="en-US" dirty="0"/>
          </a:p>
          <a:p>
            <a:pPr marL="0" indent="0">
              <a:buNone/>
            </a:pPr>
            <a:endParaRPr lang="en-US" dirty="0"/>
          </a:p>
          <a:p>
            <a:pPr>
              <a:buFont typeface="Wingdings" panose="05000000000000000000" pitchFamily="2" charset="2"/>
              <a:buChar char="Ø"/>
            </a:pPr>
            <a:endParaRPr lang="en-US" dirty="0"/>
          </a:p>
          <a:p>
            <a:pPr marL="201168" lvl="1" indent="0">
              <a:buNone/>
            </a:pPr>
            <a:endParaRPr lang="en-US" dirty="0"/>
          </a:p>
          <a:p>
            <a:pPr lvl="1">
              <a:buFont typeface="Wingdings" panose="05000000000000000000" pitchFamily="2" charset="2"/>
              <a:buChar char="Ø"/>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D453C3F-CEBB-B407-C358-64144E79252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65E091-C3D4-4EEF-993C-4BB65AE8C5FE}"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801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3605E-74B6-DACC-0F19-5EB99277FC56}"/>
              </a:ext>
            </a:extLst>
          </p:cNvPr>
          <p:cNvSpPr>
            <a:spLocks noGrp="1"/>
          </p:cNvSpPr>
          <p:nvPr>
            <p:ph type="title"/>
          </p:nvPr>
        </p:nvSpPr>
        <p:spPr/>
        <p:txBody>
          <a:bodyPr>
            <a:normAutofit/>
          </a:bodyPr>
          <a:lstStyle/>
          <a:p>
            <a:r>
              <a:rPr lang="en-US" sz="6600" b="1" dirty="0" err="1"/>
              <a:t>Khả</a:t>
            </a:r>
            <a:r>
              <a:rPr lang="en-US" sz="6600" b="1" dirty="0"/>
              <a:t> </a:t>
            </a:r>
            <a:r>
              <a:rPr lang="en-US" sz="6600" b="1" dirty="0" err="1"/>
              <a:t>năng</a:t>
            </a:r>
            <a:r>
              <a:rPr lang="en-US" sz="6600" b="1" dirty="0"/>
              <a:t> </a:t>
            </a:r>
            <a:r>
              <a:rPr lang="en-US" sz="6600" b="1" dirty="0" err="1"/>
              <a:t>của</a:t>
            </a:r>
            <a:r>
              <a:rPr lang="en-US" sz="6600" b="1" dirty="0"/>
              <a:t> </a:t>
            </a:r>
            <a:r>
              <a:rPr lang="en-US" sz="6600" b="1" dirty="0" err="1"/>
              <a:t>quái</a:t>
            </a:r>
            <a:r>
              <a:rPr lang="en-US" sz="6600" b="1" dirty="0"/>
              <a:t> </a:t>
            </a:r>
            <a:r>
              <a:rPr lang="en-US" sz="6600" b="1" dirty="0" err="1"/>
              <a:t>vật</a:t>
            </a:r>
            <a:endParaRPr lang="en-US" sz="6600" b="1" dirty="0"/>
          </a:p>
        </p:txBody>
      </p:sp>
      <p:sp>
        <p:nvSpPr>
          <p:cNvPr id="3" name="Content Placeholder 2">
            <a:extLst>
              <a:ext uri="{FF2B5EF4-FFF2-40B4-BE49-F238E27FC236}">
                <a16:creationId xmlns:a16="http://schemas.microsoft.com/office/drawing/2014/main" id="{E9A9F010-7763-D639-9892-6975F329EBF9}"/>
              </a:ext>
            </a:extLst>
          </p:cNvPr>
          <p:cNvSpPr>
            <a:spLocks noGrp="1"/>
          </p:cNvSpPr>
          <p:nvPr>
            <p:ph idx="1"/>
          </p:nvPr>
        </p:nvSpPr>
        <p:spPr/>
        <p:txBody>
          <a:bodyPr/>
          <a:lstStyle/>
          <a:p>
            <a:pPr marL="0" indent="0">
              <a:buNone/>
            </a:pPr>
            <a:r>
              <a:rPr lang="en-US" sz="2800" dirty="0" err="1"/>
              <a:t>Quái</a:t>
            </a:r>
            <a:r>
              <a:rPr lang="en-US" sz="2800" dirty="0"/>
              <a:t> </a:t>
            </a:r>
            <a:r>
              <a:rPr lang="en-US" sz="2800" dirty="0" err="1"/>
              <a:t>vật</a:t>
            </a:r>
            <a:r>
              <a:rPr lang="en-US" sz="2800" dirty="0"/>
              <a:t> </a:t>
            </a:r>
            <a:r>
              <a:rPr lang="en-US" sz="2800" dirty="0" err="1"/>
              <a:t>có</a:t>
            </a:r>
            <a:r>
              <a:rPr lang="en-US" sz="2800" dirty="0"/>
              <a:t> </a:t>
            </a:r>
            <a:r>
              <a:rPr lang="en-US" sz="2800" dirty="0" err="1"/>
              <a:t>thể</a:t>
            </a:r>
            <a:endParaRPr lang="en-US" sz="2800" dirty="0"/>
          </a:p>
          <a:p>
            <a:pPr>
              <a:buFont typeface="Wingdings" panose="05000000000000000000" pitchFamily="2" charset="2"/>
              <a:buChar char="§"/>
            </a:pPr>
            <a:r>
              <a:rPr lang="en-US" sz="2800" dirty="0"/>
              <a:t> Di </a:t>
            </a:r>
            <a:r>
              <a:rPr lang="en-US" sz="2800" dirty="0" err="1"/>
              <a:t>chuyển</a:t>
            </a:r>
            <a:r>
              <a:rPr lang="en-US" sz="2800" dirty="0"/>
              <a:t> </a:t>
            </a:r>
            <a:r>
              <a:rPr lang="en-US" sz="2800" dirty="0" err="1"/>
              <a:t>ngẫu</a:t>
            </a:r>
            <a:r>
              <a:rPr lang="en-US" sz="2800" dirty="0"/>
              <a:t> </a:t>
            </a:r>
            <a:r>
              <a:rPr lang="en-US" sz="2800" dirty="0" err="1"/>
              <a:t>nhiên</a:t>
            </a:r>
            <a:endParaRPr lang="en-US" sz="2800" dirty="0"/>
          </a:p>
          <a:p>
            <a:pPr>
              <a:buFont typeface="Wingdings" panose="05000000000000000000" pitchFamily="2" charset="2"/>
              <a:buChar char="§"/>
            </a:pPr>
            <a:r>
              <a:rPr lang="en-US" sz="2800" dirty="0"/>
              <a:t> </a:t>
            </a:r>
            <a:r>
              <a:rPr lang="en-US" sz="2800" dirty="0" err="1"/>
              <a:t>Đuổi</a:t>
            </a:r>
            <a:r>
              <a:rPr lang="en-US" sz="2800" dirty="0"/>
              <a:t> </a:t>
            </a:r>
            <a:r>
              <a:rPr lang="en-US" sz="2800" dirty="0" err="1"/>
              <a:t>theo</a:t>
            </a:r>
            <a:r>
              <a:rPr lang="en-US" sz="2800" dirty="0"/>
              <a:t> </a:t>
            </a:r>
            <a:r>
              <a:rPr lang="en-US" sz="2800" dirty="0" err="1"/>
              <a:t>nhân</a:t>
            </a:r>
            <a:r>
              <a:rPr lang="en-US" sz="2800" dirty="0"/>
              <a:t> </a:t>
            </a:r>
            <a:r>
              <a:rPr lang="en-US" sz="2800" dirty="0" err="1"/>
              <a:t>vật</a:t>
            </a:r>
            <a:r>
              <a:rPr lang="en-US" sz="2800" dirty="0"/>
              <a:t> </a:t>
            </a:r>
            <a:r>
              <a:rPr lang="en-US" sz="2800" dirty="0" err="1"/>
              <a:t>người</a:t>
            </a:r>
            <a:r>
              <a:rPr lang="en-US" sz="2800" dirty="0"/>
              <a:t> </a:t>
            </a:r>
            <a:r>
              <a:rPr lang="en-US" sz="2800" dirty="0" err="1"/>
              <a:t>chơi</a:t>
            </a:r>
            <a:endParaRPr lang="en-US" sz="2800" dirty="0"/>
          </a:p>
          <a:p>
            <a:pPr>
              <a:buFont typeface="Wingdings" panose="05000000000000000000" pitchFamily="2" charset="2"/>
              <a:buChar char="§"/>
            </a:pPr>
            <a:r>
              <a:rPr lang="en-US" sz="2800" dirty="0"/>
              <a:t> </a:t>
            </a:r>
            <a:r>
              <a:rPr lang="en-US" sz="2800" dirty="0" err="1"/>
              <a:t>Tấn</a:t>
            </a:r>
            <a:r>
              <a:rPr lang="en-US" sz="2800" dirty="0"/>
              <a:t> </a:t>
            </a:r>
            <a:r>
              <a:rPr lang="en-US" sz="2800" dirty="0" err="1"/>
              <a:t>công</a:t>
            </a:r>
            <a:r>
              <a:rPr lang="en-US" sz="2800" dirty="0"/>
              <a:t> </a:t>
            </a:r>
            <a:r>
              <a:rPr lang="en-US" sz="2800" dirty="0" err="1"/>
              <a:t>người</a:t>
            </a:r>
            <a:r>
              <a:rPr lang="en-US" sz="2800" dirty="0"/>
              <a:t> </a:t>
            </a:r>
            <a:r>
              <a:rPr lang="en-US" sz="2800" dirty="0" err="1"/>
              <a:t>chơi</a:t>
            </a:r>
            <a:endParaRPr lang="en-US" sz="2800" dirty="0"/>
          </a:p>
          <a:p>
            <a:pPr>
              <a:buFont typeface="Wingdings" panose="05000000000000000000" pitchFamily="2" charset="2"/>
              <a:buChar char="§"/>
            </a:pPr>
            <a:r>
              <a:rPr lang="en-US" sz="2800" dirty="0"/>
              <a:t> Sau </a:t>
            </a:r>
            <a:r>
              <a:rPr lang="en-US" sz="2800" dirty="0" err="1"/>
              <a:t>khi</a:t>
            </a:r>
            <a:r>
              <a:rPr lang="en-US" sz="2800" dirty="0"/>
              <a:t> </a:t>
            </a:r>
            <a:r>
              <a:rPr lang="en-US" sz="2800" dirty="0" err="1"/>
              <a:t>người</a:t>
            </a:r>
            <a:r>
              <a:rPr lang="en-US" sz="2800" dirty="0"/>
              <a:t> </a:t>
            </a:r>
            <a:r>
              <a:rPr lang="en-US" sz="2800" dirty="0" err="1"/>
              <a:t>chơi</a:t>
            </a:r>
            <a:r>
              <a:rPr lang="en-US" sz="2800" dirty="0"/>
              <a:t> </a:t>
            </a:r>
            <a:r>
              <a:rPr lang="en-US" sz="2800" dirty="0" err="1"/>
              <a:t>đánh</a:t>
            </a:r>
            <a:r>
              <a:rPr lang="en-US" sz="2800" dirty="0"/>
              <a:t> </a:t>
            </a:r>
            <a:r>
              <a:rPr lang="en-US" sz="2800" dirty="0" err="1"/>
              <a:t>bại</a:t>
            </a:r>
            <a:r>
              <a:rPr lang="en-US" sz="2800" dirty="0"/>
              <a:t> </a:t>
            </a:r>
            <a:r>
              <a:rPr lang="en-US" sz="2800" dirty="0" err="1"/>
              <a:t>quái</a:t>
            </a:r>
            <a:r>
              <a:rPr lang="en-US" sz="2800" dirty="0"/>
              <a:t> </a:t>
            </a:r>
            <a:r>
              <a:rPr lang="en-US" sz="2800" dirty="0" err="1"/>
              <a:t>vật</a:t>
            </a:r>
            <a:r>
              <a:rPr lang="en-US" sz="2800" dirty="0"/>
              <a:t>, </a:t>
            </a:r>
            <a:r>
              <a:rPr lang="en-US" sz="2800" dirty="0" err="1"/>
              <a:t>quái</a:t>
            </a:r>
            <a:r>
              <a:rPr lang="en-US" sz="2800" dirty="0"/>
              <a:t> </a:t>
            </a:r>
            <a:r>
              <a:rPr lang="en-US" sz="2800" dirty="0" err="1"/>
              <a:t>vật</a:t>
            </a:r>
            <a:r>
              <a:rPr lang="en-US" sz="2800" dirty="0"/>
              <a:t> </a:t>
            </a:r>
            <a:r>
              <a:rPr lang="en-US" sz="2800" dirty="0" err="1"/>
              <a:t>sẽ</a:t>
            </a:r>
            <a:r>
              <a:rPr lang="en-US" sz="2800" dirty="0"/>
              <a:t> </a:t>
            </a:r>
            <a:r>
              <a:rPr lang="en-US" sz="2800" dirty="0" err="1"/>
              <a:t>rơi</a:t>
            </a:r>
            <a:r>
              <a:rPr lang="en-US" sz="2800" dirty="0"/>
              <a:t> </a:t>
            </a:r>
            <a:r>
              <a:rPr lang="en-US" sz="2800" dirty="0" err="1"/>
              <a:t>ra</a:t>
            </a:r>
            <a:r>
              <a:rPr lang="en-US" sz="2800" dirty="0"/>
              <a:t> </a:t>
            </a:r>
            <a:r>
              <a:rPr lang="en-US" sz="2800" dirty="0" err="1"/>
              <a:t>món</a:t>
            </a:r>
            <a:r>
              <a:rPr lang="en-US" sz="2800" dirty="0"/>
              <a:t> </a:t>
            </a:r>
            <a:r>
              <a:rPr lang="en-US" sz="2800" dirty="0" err="1"/>
              <a:t>đồ</a:t>
            </a:r>
            <a:r>
              <a:rPr lang="en-US" sz="2800" dirty="0"/>
              <a:t> </a:t>
            </a:r>
            <a:r>
              <a:rPr lang="en-US" sz="2800" dirty="0" err="1"/>
              <a:t>nhất</a:t>
            </a:r>
            <a:r>
              <a:rPr lang="en-US" sz="2800" dirty="0"/>
              <a:t> </a:t>
            </a:r>
            <a:r>
              <a:rPr lang="en-US" sz="2800" dirty="0" err="1"/>
              <a:t>định</a:t>
            </a:r>
            <a:endParaRPr lang="en-US" sz="2800" dirty="0"/>
          </a:p>
          <a:p>
            <a:pPr marL="0" indent="0">
              <a:buNone/>
            </a:pPr>
            <a:endParaRPr lang="en-US" dirty="0"/>
          </a:p>
        </p:txBody>
      </p:sp>
      <p:sp>
        <p:nvSpPr>
          <p:cNvPr id="4" name="Slide Number Placeholder 3">
            <a:extLst>
              <a:ext uri="{FF2B5EF4-FFF2-40B4-BE49-F238E27FC236}">
                <a16:creationId xmlns:a16="http://schemas.microsoft.com/office/drawing/2014/main" id="{4E8FCD51-EDD9-C222-157A-1E27781757B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65E091-C3D4-4EEF-993C-4BB65AE8C5FE}"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1173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3784-10D9-FB57-F783-3801C712423B}"/>
              </a:ext>
            </a:extLst>
          </p:cNvPr>
          <p:cNvSpPr>
            <a:spLocks noGrp="1"/>
          </p:cNvSpPr>
          <p:nvPr>
            <p:ph type="title"/>
          </p:nvPr>
        </p:nvSpPr>
        <p:spPr/>
        <p:txBody>
          <a:bodyPr>
            <a:normAutofit/>
          </a:bodyPr>
          <a:lstStyle/>
          <a:p>
            <a:r>
              <a:rPr lang="en-US" sz="6600" b="1" dirty="0" err="1"/>
              <a:t>Khả</a:t>
            </a:r>
            <a:r>
              <a:rPr lang="en-US" sz="6600" b="1" dirty="0"/>
              <a:t> </a:t>
            </a:r>
            <a:r>
              <a:rPr lang="en-US" sz="6600" b="1" dirty="0" err="1"/>
              <a:t>năng</a:t>
            </a:r>
            <a:r>
              <a:rPr lang="en-US" sz="6600" b="1" dirty="0"/>
              <a:t> </a:t>
            </a:r>
            <a:r>
              <a:rPr lang="en-US" sz="6600" b="1" dirty="0" err="1"/>
              <a:t>của</a:t>
            </a:r>
            <a:r>
              <a:rPr lang="en-US" sz="6600" b="1" dirty="0"/>
              <a:t> </a:t>
            </a:r>
            <a:r>
              <a:rPr lang="en-US" sz="6600" b="1" dirty="0" err="1"/>
              <a:t>quái</a:t>
            </a:r>
            <a:r>
              <a:rPr lang="en-US" sz="6600" b="1" dirty="0"/>
              <a:t> </a:t>
            </a:r>
            <a:r>
              <a:rPr lang="en-US" sz="6600" b="1" dirty="0" err="1"/>
              <a:t>vật</a:t>
            </a:r>
            <a:r>
              <a:rPr lang="en-US" sz="6600" b="1" dirty="0"/>
              <a:t> (</a:t>
            </a:r>
            <a:r>
              <a:rPr lang="en-US" sz="6600" b="1" dirty="0" err="1"/>
              <a:t>tiếp</a:t>
            </a:r>
            <a:r>
              <a:rPr lang="en-US" sz="6600" b="1" dirty="0"/>
              <a:t>)</a:t>
            </a:r>
          </a:p>
        </p:txBody>
      </p:sp>
      <p:sp>
        <p:nvSpPr>
          <p:cNvPr id="3" name="Content Placeholder 2">
            <a:extLst>
              <a:ext uri="{FF2B5EF4-FFF2-40B4-BE49-F238E27FC236}">
                <a16:creationId xmlns:a16="http://schemas.microsoft.com/office/drawing/2014/main" id="{4C3A2801-CDD7-F24D-FB91-1DA369AC3E8B}"/>
              </a:ext>
            </a:extLst>
          </p:cNvPr>
          <p:cNvSpPr>
            <a:spLocks noGrp="1"/>
          </p:cNvSpPr>
          <p:nvPr>
            <p:ph idx="1"/>
          </p:nvPr>
        </p:nvSpPr>
        <p:spPr/>
        <p:txBody>
          <a:bodyPr>
            <a:normAutofit/>
          </a:bodyPr>
          <a:lstStyle/>
          <a:p>
            <a:pPr>
              <a:buFont typeface="Wingdings" panose="05000000000000000000" pitchFamily="2" charset="2"/>
              <a:buChar char="Ø"/>
            </a:pPr>
            <a:r>
              <a:rPr lang="en-US" sz="2400" dirty="0" err="1"/>
              <a:t>Quái</a:t>
            </a:r>
            <a:r>
              <a:rPr lang="en-US" sz="2400" dirty="0"/>
              <a:t> </a:t>
            </a:r>
            <a:r>
              <a:rPr lang="en-US" sz="2400" dirty="0" err="1"/>
              <a:t>vật</a:t>
            </a:r>
            <a:r>
              <a:rPr lang="en-US" sz="2400" dirty="0"/>
              <a:t> </a:t>
            </a:r>
            <a:r>
              <a:rPr lang="en-US" sz="2400" dirty="0" err="1"/>
              <a:t>cấp</a:t>
            </a:r>
            <a:r>
              <a:rPr lang="en-US" sz="2400" dirty="0"/>
              <a:t> </a:t>
            </a:r>
            <a:r>
              <a:rPr lang="en-US" sz="2400" dirty="0" err="1"/>
              <a:t>thấp</a:t>
            </a:r>
            <a:r>
              <a:rPr lang="en-US" sz="2400" dirty="0"/>
              <a:t>:</a:t>
            </a:r>
          </a:p>
          <a:p>
            <a:pPr lvl="1">
              <a:buFont typeface="Wingdings" panose="05000000000000000000" pitchFamily="2" charset="2"/>
              <a:buChar char="§"/>
            </a:pPr>
            <a:r>
              <a:rPr lang="en-US" sz="2000" dirty="0"/>
              <a:t>Di </a:t>
            </a:r>
            <a:r>
              <a:rPr lang="en-US" sz="2000" dirty="0" err="1"/>
              <a:t>chuyển</a:t>
            </a:r>
            <a:r>
              <a:rPr lang="en-US" sz="2000" dirty="0"/>
              <a:t> </a:t>
            </a:r>
            <a:r>
              <a:rPr lang="en-US" sz="2000" dirty="0" err="1"/>
              <a:t>ngẫu</a:t>
            </a:r>
            <a:r>
              <a:rPr lang="en-US" sz="2000" dirty="0"/>
              <a:t> </a:t>
            </a:r>
            <a:r>
              <a:rPr lang="en-US" sz="2000" dirty="0" err="1"/>
              <a:t>nhiên</a:t>
            </a:r>
            <a:endParaRPr lang="en-US" sz="2000" dirty="0"/>
          </a:p>
          <a:p>
            <a:pPr lvl="1">
              <a:buFont typeface="Wingdings" panose="05000000000000000000" pitchFamily="2" charset="2"/>
              <a:buChar char="§"/>
            </a:pPr>
            <a:r>
              <a:rPr lang="en-US" sz="2000" dirty="0" err="1"/>
              <a:t>Tỉ</a:t>
            </a:r>
            <a:r>
              <a:rPr lang="en-US" sz="2000" dirty="0"/>
              <a:t> </a:t>
            </a:r>
            <a:r>
              <a:rPr lang="en-US" sz="2000" dirty="0" err="1"/>
              <a:t>lệ</a:t>
            </a:r>
            <a:r>
              <a:rPr lang="en-US" sz="2000" dirty="0"/>
              <a:t> </a:t>
            </a:r>
            <a:r>
              <a:rPr lang="en-US" sz="2000" dirty="0" err="1"/>
              <a:t>rơi</a:t>
            </a:r>
            <a:r>
              <a:rPr lang="en-US" sz="2000" dirty="0"/>
              <a:t> </a:t>
            </a:r>
            <a:r>
              <a:rPr lang="en-US" sz="2000" dirty="0" err="1"/>
              <a:t>chiến</a:t>
            </a:r>
            <a:r>
              <a:rPr lang="en-US" sz="2000" dirty="0"/>
              <a:t> </a:t>
            </a:r>
            <a:r>
              <a:rPr lang="en-US" sz="2000" dirty="0" err="1"/>
              <a:t>lợi</a:t>
            </a:r>
            <a:r>
              <a:rPr lang="en-US" sz="2000" dirty="0"/>
              <a:t> </a:t>
            </a:r>
            <a:r>
              <a:rPr lang="en-US" sz="2000" dirty="0" err="1"/>
              <a:t>phẩm</a:t>
            </a:r>
            <a:r>
              <a:rPr lang="en-US" sz="2000" dirty="0"/>
              <a:t> = 60%</a:t>
            </a:r>
          </a:p>
          <a:p>
            <a:pPr>
              <a:buFont typeface="Wingdings" panose="05000000000000000000" pitchFamily="2" charset="2"/>
              <a:buChar char="Ø"/>
            </a:pPr>
            <a:r>
              <a:rPr lang="en-US" sz="2400" dirty="0"/>
              <a:t>Target Monster:</a:t>
            </a:r>
          </a:p>
          <a:p>
            <a:pPr lvl="1">
              <a:buFont typeface="Wingdings" panose="05000000000000000000" pitchFamily="2" charset="2"/>
              <a:buChar char="§"/>
            </a:pPr>
            <a:r>
              <a:rPr lang="en-US" sz="2000" dirty="0" err="1"/>
              <a:t>Truy</a:t>
            </a:r>
            <a:r>
              <a:rPr lang="en-US" sz="2000" dirty="0"/>
              <a:t> </a:t>
            </a:r>
            <a:r>
              <a:rPr lang="en-US" sz="2000" dirty="0" err="1"/>
              <a:t>đuổi</a:t>
            </a:r>
            <a:r>
              <a:rPr lang="en-US" sz="2000" dirty="0"/>
              <a:t> </a:t>
            </a:r>
            <a:r>
              <a:rPr lang="en-US" sz="2000" dirty="0" err="1"/>
              <a:t>nhân</a:t>
            </a:r>
            <a:r>
              <a:rPr lang="en-US" sz="2000" dirty="0"/>
              <a:t> </a:t>
            </a:r>
            <a:r>
              <a:rPr lang="en-US" sz="2000" dirty="0" err="1"/>
              <a:t>vật</a:t>
            </a:r>
            <a:endParaRPr lang="en-US" sz="2000" dirty="0"/>
          </a:p>
          <a:p>
            <a:pPr lvl="1">
              <a:buFont typeface="Wingdings" panose="05000000000000000000" pitchFamily="2" charset="2"/>
              <a:buChar char="§"/>
            </a:pPr>
            <a:r>
              <a:rPr lang="en-US" sz="2000" dirty="0" err="1"/>
              <a:t>Tỉ</a:t>
            </a:r>
            <a:r>
              <a:rPr lang="en-US" sz="2000" dirty="0"/>
              <a:t> </a:t>
            </a:r>
            <a:r>
              <a:rPr lang="en-US" sz="2000" dirty="0" err="1"/>
              <a:t>lệ</a:t>
            </a:r>
            <a:r>
              <a:rPr lang="en-US" sz="2000" dirty="0"/>
              <a:t> </a:t>
            </a:r>
            <a:r>
              <a:rPr lang="en-US" sz="2000" dirty="0" err="1"/>
              <a:t>rơi</a:t>
            </a:r>
            <a:r>
              <a:rPr lang="en-US" sz="2000" dirty="0"/>
              <a:t> </a:t>
            </a:r>
            <a:r>
              <a:rPr lang="en-US" sz="2000" dirty="0" err="1"/>
              <a:t>chiến</a:t>
            </a:r>
            <a:r>
              <a:rPr lang="en-US" sz="2000" dirty="0"/>
              <a:t> </a:t>
            </a:r>
            <a:r>
              <a:rPr lang="en-US" sz="2000" dirty="0" err="1"/>
              <a:t>lợi</a:t>
            </a:r>
            <a:r>
              <a:rPr lang="en-US" sz="2000" dirty="0"/>
              <a:t> </a:t>
            </a:r>
            <a:r>
              <a:rPr lang="en-US" sz="2000" dirty="0" err="1"/>
              <a:t>phẩm</a:t>
            </a:r>
            <a:r>
              <a:rPr lang="en-US" sz="2000" dirty="0"/>
              <a:t> = 50%</a:t>
            </a:r>
          </a:p>
          <a:p>
            <a:pPr>
              <a:buFont typeface="Wingdings" panose="05000000000000000000" pitchFamily="2" charset="2"/>
              <a:buChar char="Ø"/>
            </a:pPr>
            <a:r>
              <a:rPr lang="en-US" sz="2400" dirty="0"/>
              <a:t>Boss:</a:t>
            </a:r>
          </a:p>
          <a:p>
            <a:pPr lvl="1">
              <a:buFont typeface="Wingdings" panose="05000000000000000000" pitchFamily="2" charset="2"/>
              <a:buChar char="§"/>
            </a:pPr>
            <a:r>
              <a:rPr lang="en-US" sz="2000" dirty="0"/>
              <a:t>Phase 1: </a:t>
            </a:r>
            <a:r>
              <a:rPr lang="en-US" sz="2000" dirty="0" err="1"/>
              <a:t>Truy</a:t>
            </a:r>
            <a:r>
              <a:rPr lang="en-US" sz="2000" dirty="0"/>
              <a:t> </a:t>
            </a:r>
            <a:r>
              <a:rPr lang="en-US" sz="2000" dirty="0" err="1"/>
              <a:t>đuổi</a:t>
            </a:r>
            <a:r>
              <a:rPr lang="en-US" sz="2000" dirty="0"/>
              <a:t> </a:t>
            </a:r>
            <a:r>
              <a:rPr lang="en-US" sz="2000" dirty="0" err="1"/>
              <a:t>nhân</a:t>
            </a:r>
            <a:r>
              <a:rPr lang="en-US" sz="2000" dirty="0"/>
              <a:t> </a:t>
            </a:r>
            <a:r>
              <a:rPr lang="en-US" sz="2000" dirty="0" err="1"/>
              <a:t>vật</a:t>
            </a:r>
            <a:r>
              <a:rPr lang="en-US" sz="2000" dirty="0"/>
              <a:t> + </a:t>
            </a:r>
            <a:r>
              <a:rPr lang="en-US" sz="2000" dirty="0" err="1"/>
              <a:t>không</a:t>
            </a:r>
            <a:r>
              <a:rPr lang="en-US" sz="2000" dirty="0"/>
              <a:t> </a:t>
            </a:r>
            <a:r>
              <a:rPr lang="en-US" sz="2000" dirty="0" err="1"/>
              <a:t>rơi</a:t>
            </a:r>
            <a:r>
              <a:rPr lang="en-US" sz="2000" dirty="0"/>
              <a:t> </a:t>
            </a:r>
            <a:r>
              <a:rPr lang="en-US" sz="2000" dirty="0" err="1"/>
              <a:t>đồ</a:t>
            </a:r>
            <a:r>
              <a:rPr lang="en-US" sz="2000" dirty="0"/>
              <a:t> </a:t>
            </a:r>
            <a:r>
              <a:rPr lang="en-US" sz="2000" dirty="0" err="1"/>
              <a:t>sau</a:t>
            </a:r>
            <a:r>
              <a:rPr lang="en-US" sz="2000" dirty="0"/>
              <a:t> </a:t>
            </a:r>
            <a:r>
              <a:rPr lang="en-US" sz="2000" dirty="0" err="1"/>
              <a:t>khi</a:t>
            </a:r>
            <a:r>
              <a:rPr lang="en-US" sz="2000" dirty="0"/>
              <a:t> </a:t>
            </a:r>
            <a:r>
              <a:rPr lang="en-US" sz="2000" dirty="0" err="1"/>
              <a:t>đánh</a:t>
            </a:r>
            <a:r>
              <a:rPr lang="en-US" sz="2000" dirty="0"/>
              <a:t> </a:t>
            </a:r>
            <a:r>
              <a:rPr lang="en-US" sz="2000" dirty="0" err="1"/>
              <a:t>xong</a:t>
            </a:r>
            <a:r>
              <a:rPr lang="en-US" sz="2000" dirty="0"/>
              <a:t> phase </a:t>
            </a:r>
            <a:r>
              <a:rPr lang="en-US" sz="2000" dirty="0" err="1"/>
              <a:t>này</a:t>
            </a:r>
            <a:endParaRPr lang="en-US" sz="2000" dirty="0"/>
          </a:p>
          <a:p>
            <a:pPr lvl="1">
              <a:buFont typeface="Wingdings" panose="05000000000000000000" pitchFamily="2" charset="2"/>
              <a:buChar char="§"/>
            </a:pPr>
            <a:r>
              <a:rPr lang="en-US" sz="2000" dirty="0"/>
              <a:t>Phase 2: Di </a:t>
            </a:r>
            <a:r>
              <a:rPr lang="en-US" sz="2000" dirty="0" err="1"/>
              <a:t>chuyển</a:t>
            </a:r>
            <a:r>
              <a:rPr lang="en-US" sz="2000" dirty="0"/>
              <a:t> </a:t>
            </a:r>
            <a:r>
              <a:rPr lang="en-US" sz="2000" dirty="0" err="1"/>
              <a:t>ngẫu</a:t>
            </a:r>
            <a:r>
              <a:rPr lang="en-US" sz="2000" dirty="0"/>
              <a:t> </a:t>
            </a:r>
            <a:r>
              <a:rPr lang="en-US" sz="2000" dirty="0" err="1"/>
              <a:t>nhiên</a:t>
            </a:r>
            <a:r>
              <a:rPr lang="en-US" sz="2000" dirty="0"/>
              <a:t> + </a:t>
            </a:r>
            <a:r>
              <a:rPr lang="en-US" sz="2000" dirty="0" err="1"/>
              <a:t>tỉ</a:t>
            </a:r>
            <a:r>
              <a:rPr lang="en-US" sz="2000" dirty="0"/>
              <a:t> </a:t>
            </a:r>
            <a:r>
              <a:rPr lang="en-US" sz="2000" dirty="0" err="1"/>
              <a:t>lệ</a:t>
            </a:r>
            <a:r>
              <a:rPr lang="en-US" sz="2000" dirty="0"/>
              <a:t> </a:t>
            </a:r>
            <a:r>
              <a:rPr lang="en-US" sz="2000" dirty="0" err="1"/>
              <a:t>rơi</a:t>
            </a:r>
            <a:r>
              <a:rPr lang="en-US" sz="2000" dirty="0"/>
              <a:t> </a:t>
            </a:r>
            <a:r>
              <a:rPr lang="en-US" sz="2000" dirty="0" err="1"/>
              <a:t>chiến</a:t>
            </a:r>
            <a:r>
              <a:rPr lang="en-US" sz="2000" dirty="0"/>
              <a:t> </a:t>
            </a:r>
            <a:r>
              <a:rPr lang="en-US" sz="2000" dirty="0" err="1"/>
              <a:t>lợi</a:t>
            </a:r>
            <a:r>
              <a:rPr lang="en-US" sz="2000" dirty="0"/>
              <a:t> </a:t>
            </a:r>
            <a:r>
              <a:rPr lang="en-US" sz="2000" dirty="0" err="1"/>
              <a:t>phẩm</a:t>
            </a:r>
            <a:r>
              <a:rPr lang="en-US" sz="2000" dirty="0"/>
              <a:t> </a:t>
            </a:r>
            <a:r>
              <a:rPr lang="en-US" sz="2000" dirty="0" err="1"/>
              <a:t>sau</a:t>
            </a:r>
            <a:r>
              <a:rPr lang="en-US" sz="2000" dirty="0"/>
              <a:t> </a:t>
            </a:r>
            <a:r>
              <a:rPr lang="en-US" sz="2000" dirty="0" err="1"/>
              <a:t>khi</a:t>
            </a:r>
            <a:r>
              <a:rPr lang="en-US" sz="2000" dirty="0"/>
              <a:t> </a:t>
            </a:r>
            <a:r>
              <a:rPr lang="en-US" sz="2000" dirty="0" err="1"/>
              <a:t>đánh</a:t>
            </a:r>
            <a:r>
              <a:rPr lang="en-US" sz="2000" dirty="0"/>
              <a:t> </a:t>
            </a:r>
            <a:r>
              <a:rPr lang="en-US" sz="2000" dirty="0" err="1"/>
              <a:t>bại</a:t>
            </a:r>
            <a:r>
              <a:rPr lang="en-US" sz="2000" dirty="0"/>
              <a:t> = 100%</a:t>
            </a:r>
          </a:p>
          <a:p>
            <a:pPr lvl="2">
              <a:buFont typeface="Courier New" panose="02070309020205020404" pitchFamily="49" charset="0"/>
              <a:buChar char="o"/>
            </a:pPr>
            <a:r>
              <a:rPr lang="en-US" sz="1800" dirty="0" err="1"/>
              <a:t>Kỹ</a:t>
            </a:r>
            <a:r>
              <a:rPr lang="en-US" sz="1800" dirty="0"/>
              <a:t> </a:t>
            </a:r>
            <a:r>
              <a:rPr lang="en-US" sz="1800" dirty="0" err="1"/>
              <a:t>năng</a:t>
            </a:r>
            <a:r>
              <a:rPr lang="en-US" sz="1800" dirty="0"/>
              <a:t> </a:t>
            </a:r>
            <a:r>
              <a:rPr lang="en-US" sz="1800" dirty="0" err="1"/>
              <a:t>đặc</a:t>
            </a:r>
            <a:r>
              <a:rPr lang="en-US" sz="1800" dirty="0"/>
              <a:t> </a:t>
            </a:r>
            <a:r>
              <a:rPr lang="en-US" sz="1800" dirty="0" err="1"/>
              <a:t>biệt</a:t>
            </a:r>
            <a:r>
              <a:rPr lang="en-US" sz="1800" dirty="0"/>
              <a:t>: Boss </a:t>
            </a:r>
            <a:r>
              <a:rPr lang="en-US" sz="1800" dirty="0" err="1"/>
              <a:t>đẩy</a:t>
            </a:r>
            <a:r>
              <a:rPr lang="en-US" sz="1800" dirty="0"/>
              <a:t> </a:t>
            </a:r>
            <a:r>
              <a:rPr lang="en-US" sz="1800" dirty="0" err="1"/>
              <a:t>nhân</a:t>
            </a:r>
            <a:r>
              <a:rPr lang="en-US" sz="1800" dirty="0"/>
              <a:t> </a:t>
            </a:r>
            <a:r>
              <a:rPr lang="en-US" sz="1800" dirty="0" err="1"/>
              <a:t>vật</a:t>
            </a:r>
            <a:r>
              <a:rPr lang="en-US" sz="1800" dirty="0"/>
              <a:t> </a:t>
            </a:r>
            <a:r>
              <a:rPr lang="en-US" sz="1800" dirty="0" err="1"/>
              <a:t>ra</a:t>
            </a:r>
            <a:r>
              <a:rPr lang="en-US" sz="1800" dirty="0"/>
              <a:t> </a:t>
            </a:r>
            <a:r>
              <a:rPr lang="en-US" sz="1800" dirty="0" err="1"/>
              <a:t>rìa</a:t>
            </a:r>
            <a:r>
              <a:rPr lang="en-US" sz="1800" dirty="0"/>
              <a:t> </a:t>
            </a:r>
            <a:r>
              <a:rPr lang="en-US" sz="1800" dirty="0" err="1"/>
              <a:t>bản</a:t>
            </a:r>
            <a:r>
              <a:rPr lang="en-US" sz="1800" dirty="0"/>
              <a:t> </a:t>
            </a:r>
            <a:r>
              <a:rPr lang="en-US" sz="1800" dirty="0" err="1"/>
              <a:t>đồ</a:t>
            </a:r>
            <a:r>
              <a:rPr lang="en-US" sz="1800" dirty="0"/>
              <a:t> </a:t>
            </a:r>
            <a:r>
              <a:rPr lang="en-US" sz="1800" dirty="0" err="1"/>
              <a:t>sau</a:t>
            </a:r>
            <a:r>
              <a:rPr lang="en-US" sz="1800" dirty="0"/>
              <a:t> </a:t>
            </a:r>
            <a:r>
              <a:rPr lang="en-US" sz="1800" dirty="0" err="1"/>
              <a:t>mỗi</a:t>
            </a:r>
            <a:r>
              <a:rPr lang="en-US" sz="1800" dirty="0"/>
              <a:t> 5 </a:t>
            </a:r>
            <a:r>
              <a:rPr lang="en-US" sz="1800" dirty="0" err="1"/>
              <a:t>lần</a:t>
            </a:r>
            <a:r>
              <a:rPr lang="en-US" sz="1800" dirty="0"/>
              <a:t> </a:t>
            </a:r>
            <a:r>
              <a:rPr lang="en-US" sz="1800" dirty="0" err="1"/>
              <a:t>đánh</a:t>
            </a:r>
            <a:r>
              <a:rPr lang="en-US" sz="1800" dirty="0"/>
              <a:t> </a:t>
            </a:r>
            <a:r>
              <a:rPr lang="en-US" sz="1800" dirty="0" err="1"/>
              <a:t>nhân</a:t>
            </a:r>
            <a:r>
              <a:rPr lang="en-US" sz="1800" dirty="0"/>
              <a:t> </a:t>
            </a:r>
            <a:r>
              <a:rPr lang="en-US" sz="1800" dirty="0" err="1"/>
              <a:t>vật</a:t>
            </a:r>
            <a:r>
              <a:rPr lang="en-US" sz="1800" dirty="0"/>
              <a:t>.</a:t>
            </a:r>
            <a:endParaRPr lang="en-US" dirty="0"/>
          </a:p>
          <a:p>
            <a:pPr>
              <a:buFont typeface="Wingdings" panose="05000000000000000000" pitchFamily="2" charset="2"/>
              <a:buChar char="Ø"/>
            </a:pPr>
            <a:endParaRPr lang="en-US" dirty="0"/>
          </a:p>
          <a:p>
            <a:pPr marL="0" indent="0">
              <a:buNone/>
            </a:pPr>
            <a:endParaRPr lang="en-US" dirty="0"/>
          </a:p>
          <a:p>
            <a:pPr>
              <a:buFont typeface="Wingdings" panose="05000000000000000000" pitchFamily="2" charset="2"/>
              <a:buChar char="Ø"/>
            </a:pPr>
            <a:endParaRPr lang="en-US" dirty="0"/>
          </a:p>
        </p:txBody>
      </p:sp>
      <p:sp>
        <p:nvSpPr>
          <p:cNvPr id="4" name="Slide Number Placeholder 3">
            <a:extLst>
              <a:ext uri="{FF2B5EF4-FFF2-40B4-BE49-F238E27FC236}">
                <a16:creationId xmlns:a16="http://schemas.microsoft.com/office/drawing/2014/main" id="{81EA2D4B-D1AA-3115-2113-0D63010196B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65E091-C3D4-4EEF-993C-4BB65AE8C5FE}"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565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03CA9-4464-B1D4-64C0-493DBA73A1C7}"/>
              </a:ext>
            </a:extLst>
          </p:cNvPr>
          <p:cNvSpPr>
            <a:spLocks noGrp="1"/>
          </p:cNvSpPr>
          <p:nvPr>
            <p:ph type="title"/>
          </p:nvPr>
        </p:nvSpPr>
        <p:spPr/>
        <p:txBody>
          <a:bodyPr>
            <a:normAutofit/>
          </a:bodyPr>
          <a:lstStyle/>
          <a:p>
            <a:r>
              <a:rPr lang="en-US" sz="6600" b="1" dirty="0" err="1"/>
              <a:t>Đặc</a:t>
            </a:r>
            <a:r>
              <a:rPr lang="en-US" sz="6600" b="1" dirty="0"/>
              <a:t> </a:t>
            </a:r>
            <a:r>
              <a:rPr lang="en-US" sz="6600" b="1" dirty="0" err="1"/>
              <a:t>điểm</a:t>
            </a:r>
            <a:r>
              <a:rPr lang="en-US" sz="6600" b="1" dirty="0"/>
              <a:t> </a:t>
            </a:r>
            <a:r>
              <a:rPr lang="en-US" sz="6600" b="1" dirty="0" err="1"/>
              <a:t>vật</a:t>
            </a:r>
            <a:r>
              <a:rPr lang="en-US" sz="6600" b="1" dirty="0"/>
              <a:t> </a:t>
            </a:r>
            <a:r>
              <a:rPr lang="en-US" sz="6600" b="1" dirty="0" err="1"/>
              <a:t>phẩm</a:t>
            </a:r>
            <a:r>
              <a:rPr lang="en-US" sz="6600" b="1" dirty="0"/>
              <a:t> </a:t>
            </a:r>
            <a:r>
              <a:rPr lang="en-US" sz="6600" b="1" dirty="0" err="1"/>
              <a:t>và</a:t>
            </a:r>
            <a:r>
              <a:rPr lang="en-US" sz="6600" b="1" dirty="0"/>
              <a:t> </a:t>
            </a:r>
            <a:r>
              <a:rPr lang="en-US" sz="6600" b="1" dirty="0" err="1"/>
              <a:t>kho</a:t>
            </a:r>
            <a:r>
              <a:rPr lang="en-US" sz="6600" b="1" dirty="0"/>
              <a:t> </a:t>
            </a:r>
            <a:r>
              <a:rPr lang="en-US" sz="6600" b="1" dirty="0" err="1"/>
              <a:t>đồ</a:t>
            </a:r>
            <a:endParaRPr lang="en-US" sz="6600" b="1" dirty="0"/>
          </a:p>
        </p:txBody>
      </p:sp>
      <p:sp>
        <p:nvSpPr>
          <p:cNvPr id="3" name="Content Placeholder 2">
            <a:extLst>
              <a:ext uri="{FF2B5EF4-FFF2-40B4-BE49-F238E27FC236}">
                <a16:creationId xmlns:a16="http://schemas.microsoft.com/office/drawing/2014/main" id="{D6CD05B8-AC68-FC0E-9F14-3A318B11A4FE}"/>
              </a:ext>
            </a:extLst>
          </p:cNvPr>
          <p:cNvSpPr>
            <a:spLocks noGrp="1"/>
          </p:cNvSpPr>
          <p:nvPr>
            <p:ph idx="1"/>
          </p:nvPr>
        </p:nvSpPr>
        <p:spPr/>
        <p:txBody>
          <a:bodyPr/>
          <a:lstStyle/>
          <a:p>
            <a:pPr>
              <a:buFont typeface="Wingdings" panose="05000000000000000000" pitchFamily="2" charset="2"/>
              <a:buChar char="Ø"/>
            </a:pPr>
            <a:r>
              <a:rPr lang="en-US" sz="2800" dirty="0" err="1"/>
              <a:t>Vật</a:t>
            </a:r>
            <a:r>
              <a:rPr lang="en-US" sz="2800" dirty="0"/>
              <a:t> </a:t>
            </a:r>
            <a:r>
              <a:rPr lang="en-US" sz="2800" dirty="0" err="1"/>
              <a:t>phẩm</a:t>
            </a:r>
            <a:r>
              <a:rPr lang="en-US" sz="2800" dirty="0"/>
              <a:t> </a:t>
            </a:r>
            <a:r>
              <a:rPr lang="en-US" sz="2800" dirty="0" err="1"/>
              <a:t>có</a:t>
            </a:r>
            <a:r>
              <a:rPr lang="en-US" sz="2800" dirty="0"/>
              <a:t> </a:t>
            </a:r>
            <a:r>
              <a:rPr lang="en-US" sz="2800" dirty="0" err="1"/>
              <a:t>các</a:t>
            </a:r>
            <a:r>
              <a:rPr lang="en-US" sz="2800" dirty="0"/>
              <a:t> </a:t>
            </a:r>
            <a:r>
              <a:rPr lang="en-US" sz="2800" dirty="0" err="1"/>
              <a:t>loại</a:t>
            </a:r>
            <a:r>
              <a:rPr lang="en-US" sz="2800" dirty="0"/>
              <a:t> </a:t>
            </a:r>
            <a:r>
              <a:rPr lang="en-US" sz="2800" dirty="0" err="1"/>
              <a:t>như</a:t>
            </a:r>
            <a:r>
              <a:rPr lang="en-US" sz="2800" dirty="0"/>
              <a:t> </a:t>
            </a:r>
            <a:r>
              <a:rPr lang="en-US" sz="2800" dirty="0" err="1"/>
              <a:t>sau</a:t>
            </a:r>
            <a:endParaRPr lang="en-US" dirty="0"/>
          </a:p>
          <a:p>
            <a:pPr lvl="1">
              <a:lnSpc>
                <a:spcPct val="150000"/>
              </a:lnSpc>
              <a:buFont typeface="Wingdings" panose="05000000000000000000" pitchFamily="2" charset="2"/>
              <a:buChar char="§"/>
            </a:pPr>
            <a:r>
              <a:rPr lang="en-US" sz="2400" dirty="0"/>
              <a:t>Vũ </a:t>
            </a:r>
            <a:r>
              <a:rPr lang="en-US" sz="2400" dirty="0" err="1"/>
              <a:t>khí</a:t>
            </a:r>
            <a:r>
              <a:rPr lang="en-US" sz="2400" dirty="0"/>
              <a:t>: </a:t>
            </a:r>
            <a:r>
              <a:rPr lang="en-US" sz="2400" dirty="0" err="1"/>
              <a:t>Dùng</a:t>
            </a:r>
            <a:r>
              <a:rPr lang="en-US" sz="2400" dirty="0"/>
              <a:t> </a:t>
            </a:r>
            <a:r>
              <a:rPr lang="en-US" sz="2400" dirty="0" err="1"/>
              <a:t>để</a:t>
            </a:r>
            <a:r>
              <a:rPr lang="en-US" sz="2400" dirty="0"/>
              <a:t> </a:t>
            </a:r>
            <a:r>
              <a:rPr lang="en-US" sz="2400" dirty="0" err="1"/>
              <a:t>điều</a:t>
            </a:r>
            <a:r>
              <a:rPr lang="en-US" sz="2400" dirty="0"/>
              <a:t> </a:t>
            </a:r>
            <a:r>
              <a:rPr lang="en-US" sz="2400" dirty="0" err="1"/>
              <a:t>chỉnh</a:t>
            </a:r>
            <a:r>
              <a:rPr lang="en-US" sz="2400" dirty="0"/>
              <a:t> </a:t>
            </a:r>
            <a:r>
              <a:rPr lang="en-US" sz="2400" b="1" dirty="0"/>
              <a:t>ATK, </a:t>
            </a:r>
            <a:r>
              <a:rPr lang="en-US" sz="2400" b="1" dirty="0" err="1"/>
              <a:t>tầm</a:t>
            </a:r>
            <a:r>
              <a:rPr lang="en-US" sz="2400" b="1" dirty="0"/>
              <a:t> </a:t>
            </a:r>
            <a:r>
              <a:rPr lang="en-US" sz="2400" b="1" dirty="0" err="1"/>
              <a:t>đánh</a:t>
            </a:r>
            <a:endParaRPr lang="en-US" sz="2400" b="1" dirty="0"/>
          </a:p>
          <a:p>
            <a:pPr lvl="1">
              <a:lnSpc>
                <a:spcPct val="150000"/>
              </a:lnSpc>
              <a:buFont typeface="Wingdings" panose="05000000000000000000" pitchFamily="2" charset="2"/>
              <a:buChar char="§"/>
            </a:pPr>
            <a:r>
              <a:rPr lang="en-US" sz="2400" dirty="0" err="1"/>
              <a:t>Giáp</a:t>
            </a:r>
            <a:r>
              <a:rPr lang="en-US" sz="2400" dirty="0"/>
              <a:t>: </a:t>
            </a:r>
            <a:r>
              <a:rPr lang="en-US" sz="2400" dirty="0" err="1"/>
              <a:t>Dùng</a:t>
            </a:r>
            <a:r>
              <a:rPr lang="en-US" sz="2400" dirty="0"/>
              <a:t> </a:t>
            </a:r>
            <a:r>
              <a:rPr lang="en-US" sz="2400" dirty="0" err="1"/>
              <a:t>để</a:t>
            </a:r>
            <a:r>
              <a:rPr lang="en-US" sz="2400" dirty="0"/>
              <a:t> </a:t>
            </a:r>
            <a:r>
              <a:rPr lang="en-US" sz="2400" dirty="0" err="1"/>
              <a:t>điều</a:t>
            </a:r>
            <a:r>
              <a:rPr lang="en-US" sz="2400" dirty="0"/>
              <a:t> </a:t>
            </a:r>
            <a:r>
              <a:rPr lang="en-US" sz="2400" dirty="0" err="1"/>
              <a:t>chỉnh</a:t>
            </a:r>
            <a:r>
              <a:rPr lang="en-US" sz="2400" dirty="0"/>
              <a:t> </a:t>
            </a:r>
            <a:r>
              <a:rPr lang="en-US" sz="2400" b="1" dirty="0"/>
              <a:t>DEF, HP</a:t>
            </a:r>
          </a:p>
          <a:p>
            <a:pPr lvl="1">
              <a:lnSpc>
                <a:spcPct val="150000"/>
              </a:lnSpc>
              <a:buFont typeface="Wingdings" panose="05000000000000000000" pitchFamily="2" charset="2"/>
              <a:buChar char="§"/>
            </a:pPr>
            <a:r>
              <a:rPr lang="en-US" sz="2400" dirty="0" err="1"/>
              <a:t>Thuốc</a:t>
            </a:r>
            <a:r>
              <a:rPr lang="en-US" sz="2400" dirty="0"/>
              <a:t> </a:t>
            </a:r>
            <a:r>
              <a:rPr lang="en-US" sz="2400" dirty="0" err="1"/>
              <a:t>hồi</a:t>
            </a:r>
            <a:r>
              <a:rPr lang="en-US" sz="2400" dirty="0"/>
              <a:t> </a:t>
            </a:r>
            <a:r>
              <a:rPr lang="en-US" sz="2400" dirty="0" err="1"/>
              <a:t>phục</a:t>
            </a:r>
            <a:r>
              <a:rPr lang="en-US" sz="2400" dirty="0"/>
              <a:t>: </a:t>
            </a:r>
            <a:r>
              <a:rPr lang="en-US" sz="2400" dirty="0" err="1"/>
              <a:t>Dùng</a:t>
            </a:r>
            <a:r>
              <a:rPr lang="en-US" sz="2400" dirty="0"/>
              <a:t> </a:t>
            </a:r>
            <a:r>
              <a:rPr lang="en-US" sz="2400" dirty="0" err="1"/>
              <a:t>để</a:t>
            </a:r>
            <a:r>
              <a:rPr lang="en-US" sz="2400" dirty="0"/>
              <a:t> </a:t>
            </a:r>
            <a:r>
              <a:rPr lang="en-US" sz="2400" b="1" dirty="0" err="1"/>
              <a:t>hồi</a:t>
            </a:r>
            <a:r>
              <a:rPr lang="en-US" sz="2400" b="1" dirty="0"/>
              <a:t> HP</a:t>
            </a:r>
          </a:p>
          <a:p>
            <a:pPr lvl="1">
              <a:buFont typeface="Wingdings" panose="05000000000000000000" pitchFamily="2" charset="2"/>
              <a:buChar char="§"/>
            </a:pPr>
            <a:endParaRPr lang="en-US" b="1" dirty="0"/>
          </a:p>
          <a:p>
            <a:pPr>
              <a:buFont typeface="Wingdings" panose="05000000000000000000" pitchFamily="2" charset="2"/>
              <a:buChar char="Ø"/>
            </a:pPr>
            <a:r>
              <a:rPr lang="en-US" sz="2800" dirty="0"/>
              <a:t>Kho </a:t>
            </a:r>
            <a:r>
              <a:rPr lang="en-US" sz="2800" dirty="0" err="1"/>
              <a:t>đồ</a:t>
            </a:r>
            <a:r>
              <a:rPr lang="en-US" sz="2800" dirty="0"/>
              <a:t> </a:t>
            </a:r>
            <a:r>
              <a:rPr lang="en-US" sz="2800" dirty="0" err="1"/>
              <a:t>là</a:t>
            </a:r>
            <a:r>
              <a:rPr lang="en-US" sz="2800" dirty="0"/>
              <a:t> </a:t>
            </a:r>
            <a:r>
              <a:rPr lang="en-US" sz="2800" dirty="0" err="1"/>
              <a:t>nơi</a:t>
            </a:r>
            <a:r>
              <a:rPr lang="en-US" sz="2800" dirty="0"/>
              <a:t> </a:t>
            </a:r>
            <a:r>
              <a:rPr lang="en-US" sz="2800" dirty="0" err="1"/>
              <a:t>lưu</a:t>
            </a:r>
            <a:r>
              <a:rPr lang="en-US" sz="2800" dirty="0"/>
              <a:t> </a:t>
            </a:r>
            <a:r>
              <a:rPr lang="en-US" sz="2800" dirty="0" err="1"/>
              <a:t>trữ</a:t>
            </a:r>
            <a:r>
              <a:rPr lang="en-US" sz="2800" dirty="0"/>
              <a:t> </a:t>
            </a:r>
            <a:r>
              <a:rPr lang="en-US" sz="2800" dirty="0" err="1"/>
              <a:t>vật</a:t>
            </a:r>
            <a:r>
              <a:rPr lang="en-US" sz="2800" dirty="0"/>
              <a:t> </a:t>
            </a:r>
            <a:r>
              <a:rPr lang="en-US" sz="2800" dirty="0" err="1"/>
              <a:t>phẩm</a:t>
            </a:r>
            <a:r>
              <a:rPr lang="en-US" sz="2800" dirty="0"/>
              <a:t>.</a:t>
            </a:r>
            <a:endParaRPr lang="en-US" dirty="0"/>
          </a:p>
        </p:txBody>
      </p:sp>
      <p:sp>
        <p:nvSpPr>
          <p:cNvPr id="4" name="Slide Number Placeholder 3">
            <a:extLst>
              <a:ext uri="{FF2B5EF4-FFF2-40B4-BE49-F238E27FC236}">
                <a16:creationId xmlns:a16="http://schemas.microsoft.com/office/drawing/2014/main" id="{5466F713-85D9-A971-9AEB-2C36AED8AC1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65E091-C3D4-4EEF-993C-4BB65AE8C5FE}"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6984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A3A71-A9E1-6896-049B-BF5D93FE2B12}"/>
              </a:ext>
            </a:extLst>
          </p:cNvPr>
          <p:cNvSpPr>
            <a:spLocks noGrp="1"/>
          </p:cNvSpPr>
          <p:nvPr>
            <p:ph type="title"/>
          </p:nvPr>
        </p:nvSpPr>
        <p:spPr/>
        <p:txBody>
          <a:bodyPr>
            <a:normAutofit/>
          </a:bodyPr>
          <a:lstStyle/>
          <a:p>
            <a:r>
              <a:rPr lang="en-US" sz="6600" b="1" dirty="0"/>
              <a:t>Game </a:t>
            </a:r>
            <a:r>
              <a:rPr lang="en-US" sz="6600" b="1" dirty="0" err="1"/>
              <a:t>nhiều</a:t>
            </a:r>
            <a:r>
              <a:rPr lang="en-US" sz="6600" b="1" dirty="0"/>
              <a:t> </a:t>
            </a:r>
            <a:r>
              <a:rPr lang="en-US" sz="6600" b="1" dirty="0" err="1"/>
              <a:t>giai</a:t>
            </a:r>
            <a:r>
              <a:rPr lang="en-US" sz="6600" b="1" dirty="0"/>
              <a:t> </a:t>
            </a:r>
            <a:r>
              <a:rPr lang="en-US" sz="6600" b="1" dirty="0" err="1"/>
              <a:t>đoạn</a:t>
            </a:r>
            <a:endParaRPr lang="en-US" sz="6600" b="1" dirty="0"/>
          </a:p>
        </p:txBody>
      </p:sp>
      <p:sp>
        <p:nvSpPr>
          <p:cNvPr id="3" name="Content Placeholder 2">
            <a:extLst>
              <a:ext uri="{FF2B5EF4-FFF2-40B4-BE49-F238E27FC236}">
                <a16:creationId xmlns:a16="http://schemas.microsoft.com/office/drawing/2014/main" id="{56C2663B-2326-0B94-52FF-8ABEEFA9671C}"/>
              </a:ext>
            </a:extLst>
          </p:cNvPr>
          <p:cNvSpPr>
            <a:spLocks noGrp="1"/>
          </p:cNvSpPr>
          <p:nvPr>
            <p:ph idx="1"/>
          </p:nvPr>
        </p:nvSpPr>
        <p:spPr>
          <a:xfrm>
            <a:off x="1097280" y="1845734"/>
            <a:ext cx="10845338" cy="4023360"/>
          </a:xfrm>
        </p:spPr>
        <p:txBody>
          <a:bodyPr/>
          <a:lstStyle/>
          <a:p>
            <a:r>
              <a:rPr lang="vi-VN" dirty="0">
                <a:latin typeface="Calibri (Body)"/>
              </a:rPr>
              <a:t>Ở đây chúng tôi phát triển trò chơi theo 3 giai đoạn. Nếu người chơi muốn đạt đến giai đoạn cao hơn, </a:t>
            </a:r>
            <a:r>
              <a:rPr lang="en-US" dirty="0" err="1">
                <a:latin typeface="Calibri (Body)"/>
              </a:rPr>
              <a:t>người</a:t>
            </a:r>
            <a:r>
              <a:rPr lang="en-US" dirty="0">
                <a:latin typeface="Calibri (Body)"/>
              </a:rPr>
              <a:t> </a:t>
            </a:r>
            <a:r>
              <a:rPr lang="en-US" dirty="0" err="1">
                <a:latin typeface="Calibri (Body)"/>
              </a:rPr>
              <a:t>chơi</a:t>
            </a:r>
            <a:r>
              <a:rPr lang="en-US" dirty="0">
                <a:latin typeface="Calibri (Body)"/>
              </a:rPr>
              <a:t> </a:t>
            </a:r>
            <a:r>
              <a:rPr lang="vi-VN" dirty="0">
                <a:latin typeface="Calibri (Body)"/>
              </a:rPr>
              <a:t>phải vượt qua các giai đoạn trước đó. </a:t>
            </a:r>
            <a:r>
              <a:rPr lang="en-US" dirty="0" err="1">
                <a:latin typeface="Calibri (Body)"/>
              </a:rPr>
              <a:t>Nếu</a:t>
            </a:r>
            <a:r>
              <a:rPr lang="en-US" dirty="0">
                <a:latin typeface="Calibri (Body)"/>
              </a:rPr>
              <a:t> </a:t>
            </a:r>
            <a:r>
              <a:rPr lang="vi-VN" dirty="0">
                <a:latin typeface="Calibri (Body)"/>
              </a:rPr>
              <a:t>thất bại ở bất kỳ giai đoạn nào</a:t>
            </a:r>
            <a:r>
              <a:rPr lang="en-US" dirty="0">
                <a:latin typeface="Calibri (Body)"/>
              </a:rPr>
              <a:t> </a:t>
            </a:r>
            <a:r>
              <a:rPr lang="en-US" dirty="0" err="1">
                <a:latin typeface="Calibri (Body)"/>
              </a:rPr>
              <a:t>thì</a:t>
            </a:r>
            <a:r>
              <a:rPr lang="en-US" dirty="0">
                <a:latin typeface="Calibri (Body)"/>
              </a:rPr>
              <a:t> </a:t>
            </a:r>
            <a:r>
              <a:rPr lang="en-US" dirty="0" err="1">
                <a:latin typeface="Calibri (Body)"/>
              </a:rPr>
              <a:t>đều</a:t>
            </a:r>
            <a:r>
              <a:rPr lang="en-US" dirty="0">
                <a:latin typeface="Calibri (Body)"/>
              </a:rPr>
              <a:t> </a:t>
            </a:r>
            <a:r>
              <a:rPr lang="en-US" dirty="0" err="1">
                <a:latin typeface="Calibri (Body)"/>
              </a:rPr>
              <a:t>phải</a:t>
            </a:r>
            <a:r>
              <a:rPr lang="vi-VN" dirty="0">
                <a:latin typeface="Calibri (Body)"/>
              </a:rPr>
              <a:t> bắt đầu lại ở giai đoạn đầu.</a:t>
            </a:r>
            <a:endParaRPr lang="en-US" dirty="0">
              <a:latin typeface="Calibri (Body)"/>
            </a:endParaRPr>
          </a:p>
        </p:txBody>
      </p:sp>
      <p:sp>
        <p:nvSpPr>
          <p:cNvPr id="5" name="Rectangle 4">
            <a:extLst>
              <a:ext uri="{FF2B5EF4-FFF2-40B4-BE49-F238E27FC236}">
                <a16:creationId xmlns:a16="http://schemas.microsoft.com/office/drawing/2014/main" id="{AD2492EE-91A2-F989-9BF4-72D7AE438EC4}"/>
              </a:ext>
            </a:extLst>
          </p:cNvPr>
          <p:cNvSpPr/>
          <p:nvPr/>
        </p:nvSpPr>
        <p:spPr>
          <a:xfrm>
            <a:off x="3326245" y="3068782"/>
            <a:ext cx="1819564" cy="7204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Stage 1</a:t>
            </a:r>
          </a:p>
        </p:txBody>
      </p:sp>
      <p:sp>
        <p:nvSpPr>
          <p:cNvPr id="6" name="Rectangle 5">
            <a:extLst>
              <a:ext uri="{FF2B5EF4-FFF2-40B4-BE49-F238E27FC236}">
                <a16:creationId xmlns:a16="http://schemas.microsoft.com/office/drawing/2014/main" id="{F3B6543E-DD40-7CA4-A957-B4B0D4634749}"/>
              </a:ext>
            </a:extLst>
          </p:cNvPr>
          <p:cNvSpPr/>
          <p:nvPr/>
        </p:nvSpPr>
        <p:spPr>
          <a:xfrm>
            <a:off x="7002318" y="3068782"/>
            <a:ext cx="1819564" cy="7204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Stage 2</a:t>
            </a:r>
          </a:p>
        </p:txBody>
      </p:sp>
      <p:sp>
        <p:nvSpPr>
          <p:cNvPr id="7" name="Rectangle 6">
            <a:extLst>
              <a:ext uri="{FF2B5EF4-FFF2-40B4-BE49-F238E27FC236}">
                <a16:creationId xmlns:a16="http://schemas.microsoft.com/office/drawing/2014/main" id="{764D1293-63F5-1B33-50F0-8389CB13D3DE}"/>
              </a:ext>
            </a:extLst>
          </p:cNvPr>
          <p:cNvSpPr/>
          <p:nvPr/>
        </p:nvSpPr>
        <p:spPr>
          <a:xfrm>
            <a:off x="5213234" y="4797521"/>
            <a:ext cx="1819564" cy="7204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Stage 3</a:t>
            </a:r>
          </a:p>
        </p:txBody>
      </p:sp>
      <p:cxnSp>
        <p:nvCxnSpPr>
          <p:cNvPr id="9" name="Straight Arrow Connector 8">
            <a:extLst>
              <a:ext uri="{FF2B5EF4-FFF2-40B4-BE49-F238E27FC236}">
                <a16:creationId xmlns:a16="http://schemas.microsoft.com/office/drawing/2014/main" id="{6D5D50EA-2D08-27DB-BF56-2B815CB6B924}"/>
              </a:ext>
            </a:extLst>
          </p:cNvPr>
          <p:cNvCxnSpPr>
            <a:stCxn id="5" idx="3"/>
            <a:endCxn id="6" idx="1"/>
          </p:cNvCxnSpPr>
          <p:nvPr/>
        </p:nvCxnSpPr>
        <p:spPr>
          <a:xfrm>
            <a:off x="5145809" y="3429000"/>
            <a:ext cx="1856509" cy="0"/>
          </a:xfrm>
          <a:prstGeom prst="straightConnector1">
            <a:avLst/>
          </a:prstGeom>
          <a:ln w="635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2B0BA10-35F0-7BCF-24CC-08FD94F716A6}"/>
              </a:ext>
            </a:extLst>
          </p:cNvPr>
          <p:cNvCxnSpPr>
            <a:cxnSpLocks/>
          </p:cNvCxnSpPr>
          <p:nvPr/>
        </p:nvCxnSpPr>
        <p:spPr>
          <a:xfrm flipH="1">
            <a:off x="7033317" y="3746751"/>
            <a:ext cx="879302" cy="13685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7DF85CF-FB00-1F69-CCAB-6570C036BAEA}"/>
              </a:ext>
            </a:extLst>
          </p:cNvPr>
          <p:cNvCxnSpPr>
            <a:stCxn id="7" idx="1"/>
            <a:endCxn id="5" idx="2"/>
          </p:cNvCxnSpPr>
          <p:nvPr/>
        </p:nvCxnSpPr>
        <p:spPr>
          <a:xfrm flipH="1" flipV="1">
            <a:off x="4236027" y="3789218"/>
            <a:ext cx="977207" cy="13685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C69B74A9-2F29-51FE-1AD3-D391B925EB3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65E091-C3D4-4EEF-993C-4BB65AE8C5FE}"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5142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6A199-5736-EB30-49C7-8409C9FB3DF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B93DF86-06D5-755F-4827-7D3AB983C4A8}"/>
              </a:ext>
            </a:extLst>
          </p:cNvPr>
          <p:cNvSpPr txBox="1"/>
          <p:nvPr/>
        </p:nvSpPr>
        <p:spPr>
          <a:xfrm>
            <a:off x="526470" y="2314959"/>
            <a:ext cx="9460810" cy="1446550"/>
          </a:xfrm>
          <a:prstGeom prst="rect">
            <a:avLst/>
          </a:prstGeom>
          <a:noFill/>
        </p:spPr>
        <p:txBody>
          <a:bodyPr wrap="square" rtlCol="0">
            <a:spAutoFit/>
          </a:bodyPr>
          <a:lstStyle/>
          <a:p>
            <a:pPr marL="1143000" marR="0" lvl="0" indent="-11430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8800" b="1" i="0" u="none" strike="noStrike" kern="1200" cap="none" spc="0" normalizeH="0" baseline="0" noProof="0" dirty="0" err="1">
                <a:ln>
                  <a:noFill/>
                </a:ln>
                <a:solidFill>
                  <a:srgbClr val="000000"/>
                </a:solidFill>
                <a:effectLst/>
                <a:uLnTx/>
                <a:uFillTx/>
                <a:latin typeface="Calibri" panose="020F0502020204030204"/>
                <a:ea typeface="+mn-ea"/>
                <a:cs typeface="+mn-cs"/>
              </a:rPr>
              <a:t>Biểu</a:t>
            </a:r>
            <a:r>
              <a:rPr kumimoji="0" lang="en-US" sz="8800" b="1"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8800" b="1" i="0" u="none" strike="noStrike" kern="1200" cap="none" spc="0" normalizeH="0" baseline="0" noProof="0" dirty="0" err="1">
                <a:ln>
                  <a:noFill/>
                </a:ln>
                <a:solidFill>
                  <a:srgbClr val="000000"/>
                </a:solidFill>
                <a:effectLst/>
                <a:uLnTx/>
                <a:uFillTx/>
                <a:latin typeface="Calibri" panose="020F0502020204030204"/>
                <a:ea typeface="+mn-ea"/>
                <a:cs typeface="+mn-cs"/>
              </a:rPr>
              <a:t>đồ</a:t>
            </a:r>
            <a:r>
              <a:rPr kumimoji="0" lang="en-US" sz="8800" b="1" i="0" u="none" strike="noStrike" kern="1200" cap="none" spc="0" normalizeH="0" baseline="0" noProof="0" dirty="0">
                <a:ln>
                  <a:noFill/>
                </a:ln>
                <a:solidFill>
                  <a:srgbClr val="000000"/>
                </a:solidFill>
                <a:effectLst/>
                <a:uLnTx/>
                <a:uFillTx/>
                <a:latin typeface="Calibri" panose="020F0502020204030204"/>
                <a:ea typeface="+mn-ea"/>
                <a:cs typeface="+mn-cs"/>
              </a:rPr>
              <a:t> Use case</a:t>
            </a:r>
          </a:p>
        </p:txBody>
      </p:sp>
      <p:sp>
        <p:nvSpPr>
          <p:cNvPr id="2" name="Slide Number Placeholder 1">
            <a:extLst>
              <a:ext uri="{FF2B5EF4-FFF2-40B4-BE49-F238E27FC236}">
                <a16:creationId xmlns:a16="http://schemas.microsoft.com/office/drawing/2014/main" id="{19F80346-95F4-C483-0FE7-F40B2D29D49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65E091-C3D4-4EEF-993C-4BB65AE8C5FE}"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027271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14ade472-5ef3-4501-bde8-cf25c7ed58da" xsi:nil="true"/>
    <lcf76f155ced4ddcb4097134ff3c332f xmlns="0032babc-e8e1-4472-8e5e-498117b40b8b">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57F05FB650DEC4489F9EA96F3885291" ma:contentTypeVersion="12" ma:contentTypeDescription="Create a new document." ma:contentTypeScope="" ma:versionID="1f6fb15f8ff14322abe9168821f8fd02">
  <xsd:schema xmlns:xsd="http://www.w3.org/2001/XMLSchema" xmlns:xs="http://www.w3.org/2001/XMLSchema" xmlns:p="http://schemas.microsoft.com/office/2006/metadata/properties" xmlns:ns2="0032babc-e8e1-4472-8e5e-498117b40b8b" xmlns:ns3="14ade472-5ef3-4501-bde8-cf25c7ed58da" targetNamespace="http://schemas.microsoft.com/office/2006/metadata/properties" ma:root="true" ma:fieldsID="7187cb6a171baa2aab751e6afeb38a62" ns2:_="" ns3:_="">
    <xsd:import namespace="0032babc-e8e1-4472-8e5e-498117b40b8b"/>
    <xsd:import namespace="14ade472-5ef3-4501-bde8-cf25c7ed58d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32babc-e8e1-4472-8e5e-498117b40b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4ade472-5ef3-4501-bde8-cf25c7ed58da"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c9b8f242-2ec9-4c00-abdf-e328736f8f38}" ma:internalName="TaxCatchAll" ma:showField="CatchAllData" ma:web="14ade472-5ef3-4501-bde8-cf25c7ed58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E125BD-7582-48B5-82C3-0BED2B51D32A}">
  <ds:schemaRefs>
    <ds:schemaRef ds:uri="http://schemas.microsoft.com/sharepoint/v3/contenttype/forms"/>
  </ds:schemaRefs>
</ds:datastoreItem>
</file>

<file path=customXml/itemProps2.xml><?xml version="1.0" encoding="utf-8"?>
<ds:datastoreItem xmlns:ds="http://schemas.openxmlformats.org/officeDocument/2006/customXml" ds:itemID="{10BB1BF6-A91D-44CF-B34E-735E59784D85}">
  <ds:schemaRefs>
    <ds:schemaRef ds:uri="http://schemas.microsoft.com/office/2006/documentManagement/types"/>
    <ds:schemaRef ds:uri="http://purl.org/dc/elements/1.1/"/>
    <ds:schemaRef ds:uri="http://purl.org/dc/dcmitype/"/>
    <ds:schemaRef ds:uri="14ade472-5ef3-4501-bde8-cf25c7ed58da"/>
    <ds:schemaRef ds:uri="http://www.w3.org/XML/1998/namespace"/>
    <ds:schemaRef ds:uri="http://schemas.microsoft.com/office/infopath/2007/PartnerControls"/>
    <ds:schemaRef ds:uri="http://schemas.openxmlformats.org/package/2006/metadata/core-properties"/>
    <ds:schemaRef ds:uri="0032babc-e8e1-4472-8e5e-498117b40b8b"/>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266A0F25-FEE9-48FE-A46E-9BA1E03AA1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32babc-e8e1-4472-8e5e-498117b40b8b"/>
    <ds:schemaRef ds:uri="14ade472-5ef3-4501-bde8-cf25c7ed58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1972</TotalTime>
  <Words>933</Words>
  <Application>Microsoft Office PowerPoint</Application>
  <PresentationFormat>Widescreen</PresentationFormat>
  <Paragraphs>114</Paragraphs>
  <Slides>25</Slides>
  <Notes>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Aptos</vt:lpstr>
      <vt:lpstr>Arial</vt:lpstr>
      <vt:lpstr>Calibri</vt:lpstr>
      <vt:lpstr>Calibri (Body)</vt:lpstr>
      <vt:lpstr>Calibri Light</vt:lpstr>
      <vt:lpstr>Calibri Light (Headings)</vt:lpstr>
      <vt:lpstr>Courier New</vt:lpstr>
      <vt:lpstr>Wingdings</vt:lpstr>
      <vt:lpstr>Retrospect</vt:lpstr>
      <vt:lpstr>Turn-Based RPG</vt:lpstr>
      <vt:lpstr>PowerPoint Presentation</vt:lpstr>
      <vt:lpstr>PowerPoint Presentation</vt:lpstr>
      <vt:lpstr>Các đặc điểm của bản đồ</vt:lpstr>
      <vt:lpstr>Khả năng của quái vật</vt:lpstr>
      <vt:lpstr>Khả năng của quái vật (tiếp)</vt:lpstr>
      <vt:lpstr>Đặc điểm vật phẩm và kho đồ</vt:lpstr>
      <vt:lpstr>Game nhiều giai đoạn</vt:lpstr>
      <vt:lpstr>PowerPoint Presentation</vt:lpstr>
      <vt:lpstr>Phân rã mức 1</vt:lpstr>
      <vt:lpstr>PowerPoint Presentation</vt:lpstr>
      <vt:lpstr>PowerPoint Presentation</vt:lpstr>
      <vt:lpstr>Overview</vt:lpstr>
      <vt:lpstr>PowerPoint Presentation</vt:lpstr>
      <vt:lpstr>PowerPoint Presentation</vt:lpstr>
      <vt:lpstr>PowerPoint Presentation</vt:lpstr>
      <vt:lpstr>PowerPoint Presentation</vt:lpstr>
      <vt:lpstr>Tính đóng gói</vt:lpstr>
      <vt:lpstr>Tính đa hình</vt:lpstr>
      <vt:lpstr>Tính trừu tượng</vt:lpstr>
      <vt:lpstr>Tính kế thừa</vt:lpstr>
      <vt:lpstr>Demo</vt:lpstr>
      <vt:lpstr>Demo</vt:lpstr>
      <vt:lpstr>Demo</vt:lpstr>
      <vt:lpstr>Cảm ơn thầy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RPG GAME</dc:title>
  <dc:creator>Ta Duc Duy 20210268</dc:creator>
  <cp:lastModifiedBy>NAM NGUYEN</cp:lastModifiedBy>
  <cp:revision>34</cp:revision>
  <dcterms:created xsi:type="dcterms:W3CDTF">2024-05-18T11:56:53Z</dcterms:created>
  <dcterms:modified xsi:type="dcterms:W3CDTF">2024-12-25T00:14:02Z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0x010100E57F05FB650DEC4489F9EA96F3885291</vt:lpwstr>
  </property>
</Properties>
</file>